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</p:sldMasterIdLst>
  <p:notesMasterIdLst>
    <p:notesMasterId r:id="rId7"/>
  </p:notesMasterIdLst>
  <p:handoutMasterIdLst>
    <p:handoutMasterId r:id="rId8"/>
  </p:handoutMasterIdLst>
  <p:sldIdLst>
    <p:sldId id="263" r:id="rId5"/>
    <p:sldId id="264" r:id="rId6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06" userDrawn="1">
          <p15:clr>
            <a:srgbClr val="A4A3A4"/>
          </p15:clr>
        </p15:guide>
        <p15:guide id="2" pos="3491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by, Lisa" initials="CL" lastIdx="20" clrIdx="0">
    <p:extLst>
      <p:ext uri="{19B8F6BF-5375-455C-9EA6-DF929625EA0E}">
        <p15:presenceInfo xmlns:p15="http://schemas.microsoft.com/office/powerpoint/2012/main" userId="S::lcd1021@keene.edu::6f3b26b6-7f6d-497b-b1d4-9437251f97e6" providerId="AD"/>
      </p:ext>
    </p:extLst>
  </p:cmAuthor>
  <p:cmAuthor id="2" name="Fauth, James" initials="FJ" lastIdx="7" clrIdx="1">
    <p:extLst>
      <p:ext uri="{19B8F6BF-5375-455C-9EA6-DF929625EA0E}">
        <p15:presenceInfo xmlns:p15="http://schemas.microsoft.com/office/powerpoint/2012/main" userId="S::jmf1100@keene.edu::f1b12887-825d-4784-951e-75b7f1d3bf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EE2"/>
    <a:srgbClr val="495955"/>
    <a:srgbClr val="3D7DCA"/>
    <a:srgbClr val="AB3964"/>
    <a:srgbClr val="FAF9ED"/>
    <a:srgbClr val="686B6C"/>
    <a:srgbClr val="334042"/>
    <a:srgbClr val="D9D7CC"/>
    <a:srgbClr val="3C6D8F"/>
    <a:srgbClr val="C1CD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582DA-49EB-0A44-A4F5-E9C6EBD5590B}" v="9" dt="2023-02-03T18:00:38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27" autoAdjust="0"/>
    <p:restoredTop sz="96327" autoAdjust="0"/>
  </p:normalViewPr>
  <p:slideViewPr>
    <p:cSldViewPr snapToGrid="0">
      <p:cViewPr>
        <p:scale>
          <a:sx n="120" d="100"/>
          <a:sy n="120" d="100"/>
        </p:scale>
        <p:origin x="1248" y="256"/>
      </p:cViewPr>
      <p:guideLst>
        <p:guide orient="horz" pos="1906"/>
        <p:guide pos="3491"/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Graham" userId="610beec9-dff6-4c26-b777-970b89cac4e3" providerId="ADAL" clId="{1970D011-00CA-2147-905B-7F8545AE2E84}"/>
    <pc:docChg chg="undo custSel modSld">
      <pc:chgData name="Michelle Graham" userId="610beec9-dff6-4c26-b777-970b89cac4e3" providerId="ADAL" clId="{1970D011-00CA-2147-905B-7F8545AE2E84}" dt="2022-11-02T15:02:53.865" v="306" actId="478"/>
      <pc:docMkLst>
        <pc:docMk/>
      </pc:docMkLst>
      <pc:sldChg chg="addSp delSp modSp mod">
        <pc:chgData name="Michelle Graham" userId="610beec9-dff6-4c26-b777-970b89cac4e3" providerId="ADAL" clId="{1970D011-00CA-2147-905B-7F8545AE2E84}" dt="2022-11-02T15:02:53.865" v="306" actId="478"/>
        <pc:sldMkLst>
          <pc:docMk/>
          <pc:sldMk cId="4170940751" sldId="263"/>
        </pc:sldMkLst>
        <pc:spChg chg="add del mod">
          <ac:chgData name="Michelle Graham" userId="610beec9-dff6-4c26-b777-970b89cac4e3" providerId="ADAL" clId="{1970D011-00CA-2147-905B-7F8545AE2E84}" dt="2022-11-02T15:02:53.865" v="306" actId="478"/>
          <ac:spMkLst>
            <pc:docMk/>
            <pc:sldMk cId="4170940751" sldId="263"/>
            <ac:spMk id="3" creationId="{19C43805-D581-3706-6CEA-1C2B5F0473F7}"/>
          </ac:spMkLst>
        </pc:spChg>
        <pc:picChg chg="add del mod">
          <ac:chgData name="Michelle Graham" userId="610beec9-dff6-4c26-b777-970b89cac4e3" providerId="ADAL" clId="{1970D011-00CA-2147-905B-7F8545AE2E84}" dt="2022-11-02T15:02:21.100" v="305" actId="1076"/>
          <ac:picMkLst>
            <pc:docMk/>
            <pc:sldMk cId="4170940751" sldId="263"/>
            <ac:picMk id="8" creationId="{80A913C7-7370-9F5F-6296-4A41D238A3EF}"/>
          </ac:picMkLst>
        </pc:picChg>
        <pc:picChg chg="del">
          <ac:chgData name="Michelle Graham" userId="610beec9-dff6-4c26-b777-970b89cac4e3" providerId="ADAL" clId="{1970D011-00CA-2147-905B-7F8545AE2E84}" dt="2022-11-02T15:02:16.805" v="304" actId="478"/>
          <ac:picMkLst>
            <pc:docMk/>
            <pc:sldMk cId="4170940751" sldId="263"/>
            <ac:picMk id="41" creationId="{59A4BD64-BCE4-45D5-A368-E302B269B186}"/>
          </ac:picMkLst>
        </pc:picChg>
      </pc:sldChg>
      <pc:sldChg chg="modSp mod">
        <pc:chgData name="Michelle Graham" userId="610beec9-dff6-4c26-b777-970b89cac4e3" providerId="ADAL" clId="{1970D011-00CA-2147-905B-7F8545AE2E84}" dt="2022-11-01T19:55:10.260" v="289" actId="20577"/>
        <pc:sldMkLst>
          <pc:docMk/>
          <pc:sldMk cId="1508077609" sldId="264"/>
        </pc:sldMkLst>
        <pc:graphicFrameChg chg="mod modGraphic">
          <ac:chgData name="Michelle Graham" userId="610beec9-dff6-4c26-b777-970b89cac4e3" providerId="ADAL" clId="{1970D011-00CA-2147-905B-7F8545AE2E84}" dt="2022-11-01T19:55:10.260" v="289" actId="20577"/>
          <ac:graphicFrameMkLst>
            <pc:docMk/>
            <pc:sldMk cId="1508077609" sldId="264"/>
            <ac:graphicFrameMk id="3" creationId="{58124834-DE08-5B46-AE5F-90DC8D1C0E8E}"/>
          </ac:graphicFrameMkLst>
        </pc:graphicFrameChg>
      </pc:sldChg>
    </pc:docChg>
  </pc:docChgLst>
  <pc:docChgLst>
    <pc:chgData name="Megan Phillips" userId="96568fce-016f-402b-8903-d4f78a8d4d77" providerId="ADAL" clId="{CD444021-C014-804A-9E9A-895ACB5DEEEF}"/>
    <pc:docChg chg="modSld">
      <pc:chgData name="Megan Phillips" userId="96568fce-016f-402b-8903-d4f78a8d4d77" providerId="ADAL" clId="{CD444021-C014-804A-9E9A-895ACB5DEEEF}" dt="2022-11-02T16:40:56.647" v="0" actId="1076"/>
      <pc:docMkLst>
        <pc:docMk/>
      </pc:docMkLst>
      <pc:sldChg chg="modSp mod">
        <pc:chgData name="Megan Phillips" userId="96568fce-016f-402b-8903-d4f78a8d4d77" providerId="ADAL" clId="{CD444021-C014-804A-9E9A-895ACB5DEEEF}" dt="2022-11-02T16:40:56.647" v="0" actId="1076"/>
        <pc:sldMkLst>
          <pc:docMk/>
          <pc:sldMk cId="4170940751" sldId="263"/>
        </pc:sldMkLst>
        <pc:spChg chg="mod">
          <ac:chgData name="Megan Phillips" userId="96568fce-016f-402b-8903-d4f78a8d4d77" providerId="ADAL" clId="{CD444021-C014-804A-9E9A-895ACB5DEEEF}" dt="2022-11-02T16:40:56.647" v="0" actId="1076"/>
          <ac:spMkLst>
            <pc:docMk/>
            <pc:sldMk cId="4170940751" sldId="263"/>
            <ac:spMk id="86" creationId="{98850D9E-C3CE-E748-BD2F-5F4E7F429DEC}"/>
          </ac:spMkLst>
        </pc:spChg>
        <pc:spChg chg="mod">
          <ac:chgData name="Megan Phillips" userId="96568fce-016f-402b-8903-d4f78a8d4d77" providerId="ADAL" clId="{CD444021-C014-804A-9E9A-895ACB5DEEEF}" dt="2022-11-02T16:40:56.647" v="0" actId="1076"/>
          <ac:spMkLst>
            <pc:docMk/>
            <pc:sldMk cId="4170940751" sldId="263"/>
            <ac:spMk id="87" creationId="{12EC6A6D-9353-0041-ADED-CBDF456D4152}"/>
          </ac:spMkLst>
        </pc:spChg>
      </pc:sldChg>
    </pc:docChg>
  </pc:docChgLst>
  <pc:docChgLst>
    <pc:chgData name="Michelle Graham" userId="610beec9-dff6-4c26-b777-970b89cac4e3" providerId="ADAL" clId="{4E5582DA-49EB-0A44-A4F5-E9C6EBD5590B}"/>
    <pc:docChg chg="undo custSel modSld">
      <pc:chgData name="Michelle Graham" userId="610beec9-dff6-4c26-b777-970b89cac4e3" providerId="ADAL" clId="{4E5582DA-49EB-0A44-A4F5-E9C6EBD5590B}" dt="2023-02-03T18:00:38.077" v="30"/>
      <pc:docMkLst>
        <pc:docMk/>
      </pc:docMkLst>
      <pc:sldChg chg="addSp delSp modSp mod">
        <pc:chgData name="Michelle Graham" userId="610beec9-dff6-4c26-b777-970b89cac4e3" providerId="ADAL" clId="{4E5582DA-49EB-0A44-A4F5-E9C6EBD5590B}" dt="2023-02-02T16:54:53.327" v="6" actId="478"/>
        <pc:sldMkLst>
          <pc:docMk/>
          <pc:sldMk cId="4170940751" sldId="263"/>
        </pc:sldMkLst>
        <pc:spChg chg="mod">
          <ac:chgData name="Michelle Graham" userId="610beec9-dff6-4c26-b777-970b89cac4e3" providerId="ADAL" clId="{4E5582DA-49EB-0A44-A4F5-E9C6EBD5590B}" dt="2023-02-02T16:54:50.207" v="4" actId="1076"/>
          <ac:spMkLst>
            <pc:docMk/>
            <pc:sldMk cId="4170940751" sldId="263"/>
            <ac:spMk id="85" creationId="{FF960545-6CB1-3842-A3A9-62C8B8B77F63}"/>
          </ac:spMkLst>
        </pc:spChg>
        <pc:graphicFrameChg chg="add del mod">
          <ac:chgData name="Michelle Graham" userId="610beec9-dff6-4c26-b777-970b89cac4e3" providerId="ADAL" clId="{4E5582DA-49EB-0A44-A4F5-E9C6EBD5590B}" dt="2023-02-02T16:54:53.327" v="6" actId="478"/>
          <ac:graphicFrameMkLst>
            <pc:docMk/>
            <pc:sldMk cId="4170940751" sldId="263"/>
            <ac:graphicFrameMk id="3" creationId="{36E86B21-5945-460E-BBF9-82AD3499F947}"/>
          </ac:graphicFrameMkLst>
        </pc:graphicFrameChg>
      </pc:sldChg>
      <pc:sldChg chg="modSp mod">
        <pc:chgData name="Michelle Graham" userId="610beec9-dff6-4c26-b777-970b89cac4e3" providerId="ADAL" clId="{4E5582DA-49EB-0A44-A4F5-E9C6EBD5590B}" dt="2023-02-03T18:00:38.077" v="30"/>
        <pc:sldMkLst>
          <pc:docMk/>
          <pc:sldMk cId="1508077609" sldId="264"/>
        </pc:sldMkLst>
        <pc:graphicFrameChg chg="mod modGraphic">
          <ac:chgData name="Michelle Graham" userId="610beec9-dff6-4c26-b777-970b89cac4e3" providerId="ADAL" clId="{4E5582DA-49EB-0A44-A4F5-E9C6EBD5590B}" dt="2023-02-03T18:00:38.077" v="30"/>
          <ac:graphicFrameMkLst>
            <pc:docMk/>
            <pc:sldMk cId="1508077609" sldId="264"/>
            <ac:graphicFrameMk id="3" creationId="{58124834-DE08-5B46-AE5F-90DC8D1C0E8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mp52\Dropbox%20(BHII)\BHI%20All\OSEW%20SCTG\MTSS-B%20TA%20Center\MTSS-B%20Toolkit%20development\Community%20data%20profile\Data%20Profiles%20Indicator%20List%20and%20Chart%20Templates%202020-12-0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7296623865160974"/>
          <c:y val="9.5852317572796233E-2"/>
          <c:w val="0.22703376134839012"/>
          <c:h val="0.84765398393980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'YRBS Risk Behaviors'!$D$2</c:f>
              <c:strCache>
                <c:ptCount val="1"/>
                <c:pt idx="0">
                  <c:v>Region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7.200677203846635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AE-9241-A8C2-146AF850A3FB}"/>
                </c:ext>
              </c:extLst>
            </c:dLbl>
            <c:dLbl>
              <c:idx val="6"/>
              <c:layout>
                <c:manualLayout>
                  <c:x val="4.0803837488464091E-2"/>
                  <c:y val="-4.0840639169833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AE-9241-A8C2-146AF850A3FB}"/>
                </c:ext>
              </c:extLst>
            </c:dLbl>
            <c:dLbl>
              <c:idx val="8"/>
              <c:layout>
                <c:manualLayout>
                  <c:x val="4.560428895769536E-2"/>
                  <c:y val="-4.0837422864968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815461951791751E-2"/>
                      <c:h val="7.43214079181566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5EAE-9241-A8C2-146AF850A3FB}"/>
                </c:ext>
              </c:extLst>
            </c:dLbl>
            <c:dLbl>
              <c:idx val="9"/>
              <c:layout>
                <c:manualLayout>
                  <c:x val="3.840361175384872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AE-9241-A8C2-146AF850A3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4020202020204" pitchFamily="34" charset="0"/>
                    <a:ea typeface="Roboto Condensed Light" panose="02000000000000000000" pitchFamily="2" charset="0"/>
                    <a:cs typeface="Arial Narrow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'YRBS Risk Behaviors'!$C$3:$C$12</c:f>
              <c:strCache>
                <c:ptCount val="10"/>
                <c:pt idx="0">
                  <c:v>Absent 1+ days in past 30 days b/c felt unsafe at school</c:v>
                </c:pt>
                <c:pt idx="1">
                  <c:v>Forced to do unwanted sexual things 1+ times in past 12 mos</c:v>
                </c:pt>
                <c:pt idx="2">
                  <c:v>Bullied on school property in past 12 mos</c:v>
                </c:pt>
                <c:pt idx="3">
                  <c:v>Bullied electronically in past 12 mos</c:v>
                </c:pt>
                <c:pt idx="4">
                  <c:v>Felt sad/hopeless every day for &gt;2 wks in past 12 mos</c:v>
                </c:pt>
                <c:pt idx="5">
                  <c:v>Seriously considered attempting suicide in past 12 mos</c:v>
                </c:pt>
                <c:pt idx="6">
                  <c:v>Drank alcohol 3+ days in past 30 days</c:v>
                </c:pt>
                <c:pt idx="7">
                  <c:v>Used marijuana 1+ times in past 30 days</c:v>
                </c:pt>
                <c:pt idx="8">
                  <c:v>Was offered, sold or given illegal drug at school in past 12 mos</c:v>
                </c:pt>
                <c:pt idx="9">
                  <c:v>Used electronic vaping product 3+ days in past 30 days</c:v>
                </c:pt>
              </c:strCache>
            </c:strRef>
          </c:cat>
          <c:val>
            <c:numRef>
              <c:f>'YRBS Risk Behaviors'!$D$3:$D$12</c:f>
              <c:numCache>
                <c:formatCode>0%</c:formatCode>
                <c:ptCount val="10"/>
                <c:pt idx="0">
                  <c:v>0.2</c:v>
                </c:pt>
                <c:pt idx="1">
                  <c:v>0.126</c:v>
                </c:pt>
                <c:pt idx="2">
                  <c:v>0.10199999999999999</c:v>
                </c:pt>
                <c:pt idx="3">
                  <c:v>0.22399999999999998</c:v>
                </c:pt>
                <c:pt idx="4">
                  <c:v>6.9000000000000006E-2</c:v>
                </c:pt>
                <c:pt idx="5">
                  <c:v>0.14099999999999999</c:v>
                </c:pt>
                <c:pt idx="6">
                  <c:v>9.3000000000000013E-2</c:v>
                </c:pt>
                <c:pt idx="7">
                  <c:v>0.14400000000000002</c:v>
                </c:pt>
                <c:pt idx="8">
                  <c:v>7.8E-2</c:v>
                </c:pt>
                <c:pt idx="9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9-479A-BB9B-3371E0120D69}"/>
            </c:ext>
          </c:extLst>
        </c:ser>
        <c:ser>
          <c:idx val="1"/>
          <c:order val="1"/>
          <c:tx>
            <c:strRef>
              <c:f>'YRBS Risk Behaviors'!$E$2</c:f>
              <c:strCache>
                <c:ptCount val="1"/>
                <c:pt idx="0">
                  <c:v>NH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'YRBS Risk Behaviors'!$C$3:$C$12</c:f>
              <c:strCache>
                <c:ptCount val="10"/>
                <c:pt idx="0">
                  <c:v>Absent 1+ days in past 30 days b/c felt unsafe at school</c:v>
                </c:pt>
                <c:pt idx="1">
                  <c:v>Forced to do unwanted sexual things 1+ times in past 12 mos</c:v>
                </c:pt>
                <c:pt idx="2">
                  <c:v>Bullied on school property in past 12 mos</c:v>
                </c:pt>
                <c:pt idx="3">
                  <c:v>Bullied electronically in past 12 mos</c:v>
                </c:pt>
                <c:pt idx="4">
                  <c:v>Felt sad/hopeless every day for &gt;2 wks in past 12 mos</c:v>
                </c:pt>
                <c:pt idx="5">
                  <c:v>Seriously considered attempting suicide in past 12 mos</c:v>
                </c:pt>
                <c:pt idx="6">
                  <c:v>Drank alcohol 3+ days in past 30 days</c:v>
                </c:pt>
                <c:pt idx="7">
                  <c:v>Used marijuana 1+ times in past 30 days</c:v>
                </c:pt>
                <c:pt idx="8">
                  <c:v>Was offered, sold or given illegal drug at school in past 12 mos</c:v>
                </c:pt>
                <c:pt idx="9">
                  <c:v>Used electronic vaping product 3+ days in past 30 days</c:v>
                </c:pt>
              </c:strCache>
            </c:strRef>
          </c:cat>
          <c:val>
            <c:numRef>
              <c:f>'YRBS Risk Behaviors'!$E$3:$E$12</c:f>
              <c:numCache>
                <c:formatCode>0%</c:formatCode>
                <c:ptCount val="10"/>
                <c:pt idx="0">
                  <c:v>0.17199999999999999</c:v>
                </c:pt>
                <c:pt idx="1">
                  <c:v>0.11</c:v>
                </c:pt>
                <c:pt idx="2">
                  <c:v>0.106</c:v>
                </c:pt>
                <c:pt idx="3">
                  <c:v>0.185</c:v>
                </c:pt>
                <c:pt idx="4">
                  <c:v>7.6999999999999999E-2</c:v>
                </c:pt>
                <c:pt idx="5">
                  <c:v>0.122</c:v>
                </c:pt>
                <c:pt idx="6">
                  <c:v>0.13</c:v>
                </c:pt>
                <c:pt idx="7">
                  <c:v>0.10199999999999999</c:v>
                </c:pt>
                <c:pt idx="8">
                  <c:v>0.13</c:v>
                </c:pt>
                <c:pt idx="9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89-479A-BB9B-3371E0120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3312047"/>
        <c:axId val="1921266063"/>
      </c:barChart>
      <c:catAx>
        <c:axId val="194331204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defRPr>
            </a:pPr>
            <a:endParaRPr lang="en-US"/>
          </a:p>
        </c:txPr>
        <c:crossAx val="1921266063"/>
        <c:crosses val="autoZero"/>
        <c:auto val="1"/>
        <c:lblAlgn val="ctr"/>
        <c:lblOffset val="100"/>
        <c:noMultiLvlLbl val="0"/>
      </c:catAx>
      <c:valAx>
        <c:axId val="1921266063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43312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 i="0">
          <a:latin typeface="Arial Narrow" panose="020B0604020202020204" pitchFamily="34" charset="0"/>
          <a:ea typeface="Roboto Condensed Light" panose="02000000000000000000" pitchFamily="2" charset="0"/>
          <a:cs typeface="Arial Narrow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D0CF9-C552-8449-9E3C-F70B1E1909FD}" type="datetimeFigureOut">
              <a:rPr lang="en-US" smtClean="0"/>
              <a:t>2/1/23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982CF-8C0C-9144-8DEB-6EA1F3814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1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AC1F0-56E1-4B2D-9A9F-84717C60955D}" type="datetimeFigureOut">
              <a:rPr lang="en-US" smtClean="0"/>
              <a:t>2/1/23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DB1C0-7EA8-4A94-90C9-1593EEAA47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55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3730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746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8119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7492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6865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6238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5611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4984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874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 INSTRUCTIONS: Move the star on the map to the location of your district ***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DB1C0-7EA8-4A94-90C9-1593EEAA47F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571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DB1C0-7EA8-4A94-90C9-1593EEAA47F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69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1701" y="6356355"/>
            <a:ext cx="2743200" cy="365125"/>
          </a:xfrm>
        </p:spPr>
        <p:txBody>
          <a:bodyPr/>
          <a:lstStyle/>
          <a:p>
            <a:fld id="{26AFF249-62AF-C147-9452-0109FFE08A02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D482660-A496-7646-9291-BE40D8C2484E}"/>
              </a:ext>
            </a:extLst>
          </p:cNvPr>
          <p:cNvSpPr/>
          <p:nvPr userDrawn="1"/>
        </p:nvSpPr>
        <p:spPr>
          <a:xfrm>
            <a:off x="193640" y="136520"/>
            <a:ext cx="11838890" cy="6319860"/>
          </a:xfrm>
          <a:prstGeom prst="roundRect">
            <a:avLst>
              <a:gd name="adj" fmla="val 642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966484-2CE6-C444-A554-0DA77C46A7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778" y="6518791"/>
            <a:ext cx="1318430" cy="24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6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82E0-B536-5641-9DE9-1D60EA180E0C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D482660-A496-7646-9291-BE40D8C2484E}"/>
              </a:ext>
            </a:extLst>
          </p:cNvPr>
          <p:cNvSpPr/>
          <p:nvPr userDrawn="1"/>
        </p:nvSpPr>
        <p:spPr>
          <a:xfrm>
            <a:off x="197964" y="136520"/>
            <a:ext cx="11783504" cy="6584960"/>
          </a:xfrm>
          <a:prstGeom prst="roundRect">
            <a:avLst>
              <a:gd name="adj" fmla="val 6421"/>
            </a:avLst>
          </a:prstGeom>
          <a:solidFill>
            <a:srgbClr val="F0EEE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81EF142-4CE1-D94D-A78D-6B24FD1C0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C5AF-5E19-4A48-8C82-7495B86B7F33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D482660-A496-7646-9291-BE40D8C2484E}"/>
              </a:ext>
            </a:extLst>
          </p:cNvPr>
          <p:cNvSpPr/>
          <p:nvPr userDrawn="1"/>
        </p:nvSpPr>
        <p:spPr>
          <a:xfrm>
            <a:off x="204248" y="136520"/>
            <a:ext cx="11783504" cy="6584960"/>
          </a:xfrm>
          <a:prstGeom prst="roundRect">
            <a:avLst>
              <a:gd name="adj" fmla="val 6421"/>
            </a:avLst>
          </a:prstGeom>
          <a:solidFill>
            <a:srgbClr val="F0EEE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950B8C3-271E-5242-A3E0-35290148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3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7EEB17-E9E6-8A43-8D44-9D28DAF6F0E1}"/>
              </a:ext>
            </a:extLst>
          </p:cNvPr>
          <p:cNvSpPr/>
          <p:nvPr userDrawn="1"/>
        </p:nvSpPr>
        <p:spPr>
          <a:xfrm>
            <a:off x="-34189" y="-197963"/>
            <a:ext cx="12267414" cy="7183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EB35-7E00-BD46-AAB2-F1095B9F63EF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EB360-E6EE-AF49-8CAF-CDD49E4D79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061" y="415516"/>
            <a:ext cx="7173912" cy="48003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GoodHeadlinePro-Medium" panose="020B0504020101020102" pitchFamily="34" charset="77"/>
              </a:defRPr>
            </a:lvl1pPr>
            <a:lvl2pPr marL="249625" indent="0">
              <a:buNone/>
              <a:defRPr/>
            </a:lvl2pPr>
            <a:lvl3pPr marL="499249" indent="0">
              <a:buNone/>
              <a:defRPr/>
            </a:lvl3pPr>
            <a:lvl4pPr marL="748873" indent="0">
              <a:buNone/>
              <a:defRPr/>
            </a:lvl4pPr>
            <a:lvl5pPr marL="99849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7684F4-5F3F-6542-AAAC-0A9B6E4534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9778" y="6478467"/>
            <a:ext cx="1318430" cy="242696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50AF0EA-0D41-1B43-A4C8-C85350A78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/>
          <a:p>
            <a:fld id="{82099BC6-FDA8-4BDD-9C27-3342164AF2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7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7EEB17-E9E6-8A43-8D44-9D28DAF6F0E1}"/>
              </a:ext>
            </a:extLst>
          </p:cNvPr>
          <p:cNvSpPr/>
          <p:nvPr userDrawn="1"/>
        </p:nvSpPr>
        <p:spPr>
          <a:xfrm>
            <a:off x="-34189" y="-197963"/>
            <a:ext cx="12267414" cy="7183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823909D-DFD9-9241-B14E-05978B5B69CD}"/>
              </a:ext>
            </a:extLst>
          </p:cNvPr>
          <p:cNvSpPr/>
          <p:nvPr userDrawn="1"/>
        </p:nvSpPr>
        <p:spPr>
          <a:xfrm>
            <a:off x="284375" y="101169"/>
            <a:ext cx="11623250" cy="6255186"/>
          </a:xfrm>
          <a:prstGeom prst="roundRect">
            <a:avLst>
              <a:gd name="adj" fmla="val 64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B218-13DD-D848-9E39-D9C6805101D2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EB360-E6EE-AF49-8CAF-CDD49E4D79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5488" y="443797"/>
            <a:ext cx="7173912" cy="48003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GoodHeadlinePro-Medium" panose="020B0504020101020102" pitchFamily="34" charset="77"/>
              </a:defRPr>
            </a:lvl1pPr>
            <a:lvl2pPr marL="249625" indent="0">
              <a:buNone/>
              <a:defRPr/>
            </a:lvl2pPr>
            <a:lvl3pPr marL="499249" indent="0">
              <a:buNone/>
              <a:defRPr/>
            </a:lvl3pPr>
            <a:lvl4pPr marL="748873" indent="0">
              <a:buNone/>
              <a:defRPr/>
            </a:lvl4pPr>
            <a:lvl5pPr marL="99849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EA0579-73E0-C444-AD8D-A379685DAD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9778" y="6478467"/>
            <a:ext cx="1318430" cy="242696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77037EC-C456-4E4A-AF2D-115D90BD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9330" y="6625771"/>
            <a:ext cx="2743200" cy="1174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099BC6-FDA8-4BDD-9C27-3342164AF2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4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6" b="0" i="0">
                <a:solidFill>
                  <a:schemeClr val="tx1">
                    <a:tint val="75000"/>
                  </a:schemeClr>
                </a:solidFill>
                <a:latin typeface="Quattrocento Sans" panose="020B0502050000020003" pitchFamily="34" charset="0"/>
              </a:defRPr>
            </a:lvl1pPr>
          </a:lstStyle>
          <a:p>
            <a:fld id="{8DFDAAF9-0C57-494A-80D6-C729200372F0}" type="datetime1">
              <a:rPr lang="en-US" smtClean="0"/>
              <a:t>2/1/23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6" b="0" i="0">
                <a:solidFill>
                  <a:schemeClr val="tx1">
                    <a:tint val="75000"/>
                  </a:schemeClr>
                </a:solidFill>
                <a:latin typeface="Quattrocento Sans" panose="020B05020500000200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235A3CD-FACE-6E4E-8198-D419B2788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330" y="6502402"/>
            <a:ext cx="2743200" cy="117480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700" b="0" i="0">
                <a:latin typeface="GoodHeadlinePro-CondNews" panose="020B0504020101020102" pitchFamily="34" charset="77"/>
              </a:defRPr>
            </a:lvl1pPr>
          </a:lstStyle>
          <a:p>
            <a:fld id="{82099BC6-FDA8-4BDD-9C27-3342164AF2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8" r:id="rId2"/>
    <p:sldLayoutId id="2147483723" r:id="rId3"/>
    <p:sldLayoutId id="2147483719" r:id="rId4"/>
    <p:sldLayoutId id="2147483736" r:id="rId5"/>
  </p:sldLayoutIdLst>
  <p:hf hdr="0" ftr="0" dt="0"/>
  <p:txStyles>
    <p:titleStyle>
      <a:lvl1pPr algn="l" defTabSz="499249" rtl="0" eaLnBrk="1" latinLnBrk="0" hangingPunct="1">
        <a:lnSpc>
          <a:spcPct val="90000"/>
        </a:lnSpc>
        <a:spcBef>
          <a:spcPct val="0"/>
        </a:spcBef>
        <a:buNone/>
        <a:defRPr sz="2403" b="0" i="0" kern="1200">
          <a:solidFill>
            <a:schemeClr val="tx1"/>
          </a:solidFill>
          <a:latin typeface="Quattrocento Sans" panose="020B0502050000020003" pitchFamily="34" charset="0"/>
          <a:ea typeface="+mj-ea"/>
          <a:cs typeface="+mj-cs"/>
        </a:defRPr>
      </a:lvl1pPr>
    </p:titleStyle>
    <p:bodyStyle>
      <a:lvl1pPr marL="124812" indent="-124812" algn="l" defTabSz="499249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529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1pPr>
      <a:lvl2pPr marL="374437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1310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2pPr>
      <a:lvl3pPr marL="624061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1092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3pPr>
      <a:lvl4pPr marL="873685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4pPr>
      <a:lvl5pPr marL="1123309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b="0" i="0" kern="1200">
          <a:solidFill>
            <a:schemeClr val="tx1"/>
          </a:solidFill>
          <a:latin typeface="Quattrocento Sans" panose="020B0502050000020003" pitchFamily="34" charset="0"/>
          <a:ea typeface="+mn-ea"/>
          <a:cs typeface="+mn-cs"/>
        </a:defRPr>
      </a:lvl5pPr>
      <a:lvl6pPr marL="1372934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6pPr>
      <a:lvl7pPr marL="1622558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7pPr>
      <a:lvl8pPr marL="1872183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8pPr>
      <a:lvl9pPr marL="2121807" indent="-124812" algn="l" defTabSz="499249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1pPr>
      <a:lvl2pPr marL="249625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2pPr>
      <a:lvl3pPr marL="499249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3pPr>
      <a:lvl4pPr marL="748873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4pPr>
      <a:lvl5pPr marL="998497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5pPr>
      <a:lvl6pPr marL="1248122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6pPr>
      <a:lvl7pPr marL="1497746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7pPr>
      <a:lvl8pPr marL="1747371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8pPr>
      <a:lvl9pPr marL="1996995" algn="l" defTabSz="499249" rtl="0" eaLnBrk="1" latinLnBrk="0" hangingPunct="1">
        <a:defRPr sz="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36E86B21-5945-460E-BBF9-82AD3499F9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724628"/>
              </p:ext>
            </p:extLst>
          </p:nvPr>
        </p:nvGraphicFramePr>
        <p:xfrm>
          <a:off x="4498665" y="3387978"/>
          <a:ext cx="7029208" cy="3109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2" name="Picture 61">
            <a:extLst>
              <a:ext uri="{FF2B5EF4-FFF2-40B4-BE49-F238E27FC236}">
                <a16:creationId xmlns:a16="http://schemas.microsoft.com/office/drawing/2014/main" id="{9FE06C76-F280-4815-B6B0-CB5A8E68F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5598" y="5106846"/>
            <a:ext cx="770729" cy="77072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BEA6D74-597A-4A4F-B164-2929C9F64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41083" y="5139666"/>
            <a:ext cx="770726" cy="77072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C525491-EC56-4DC3-8FB8-EE37C49526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188" y="5099072"/>
            <a:ext cx="770729" cy="77072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FBB2690-48EE-402E-9530-748BC0B29F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8657" y="5087122"/>
            <a:ext cx="866784" cy="86678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0CBD792-C057-47B4-B2B5-E310E9CD7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2483" y="3953121"/>
            <a:ext cx="770729" cy="77072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BDDA587-0373-4F50-A1AD-5C2DA7DBB5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0349" y="3962119"/>
            <a:ext cx="659271" cy="65927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DE4D96E-64F7-4448-B92E-3E9C56863C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6226" y="3935836"/>
            <a:ext cx="770729" cy="7707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967E8B-B733-4892-9524-501299DF8205}"/>
              </a:ext>
            </a:extLst>
          </p:cNvPr>
          <p:cNvSpPr txBox="1"/>
          <p:nvPr/>
        </p:nvSpPr>
        <p:spPr>
          <a:xfrm>
            <a:off x="4211809" y="3441572"/>
            <a:ext cx="1741104" cy="453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Aft>
                <a:spcPts val="230"/>
              </a:spcAft>
            </a:pPr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#####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######</a:t>
            </a:r>
            <a:br>
              <a:rPr lang="en-US" sz="1073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 enrollment</a:t>
            </a:r>
            <a:endParaRPr lang="en-US" sz="1073" dirty="0">
              <a:solidFill>
                <a:schemeClr val="tx2"/>
              </a:solidFill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1757652-7862-43E2-92B0-720BE73BC719}"/>
              </a:ext>
            </a:extLst>
          </p:cNvPr>
          <p:cNvCxnSpPr>
            <a:cxnSpLocks/>
          </p:cNvCxnSpPr>
          <p:nvPr/>
        </p:nvCxnSpPr>
        <p:spPr>
          <a:xfrm>
            <a:off x="6096000" y="3185811"/>
            <a:ext cx="55756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7941CBA-9319-4A76-A474-9D3F71B5D933}"/>
              </a:ext>
            </a:extLst>
          </p:cNvPr>
          <p:cNvCxnSpPr>
            <a:cxnSpLocks/>
          </p:cNvCxnSpPr>
          <p:nvPr/>
        </p:nvCxnSpPr>
        <p:spPr>
          <a:xfrm>
            <a:off x="6096000" y="245148"/>
            <a:ext cx="0" cy="614569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B94274DF-2D74-439F-BB2C-DD4394FAF3E0}"/>
              </a:ext>
            </a:extLst>
          </p:cNvPr>
          <p:cNvSpPr/>
          <p:nvPr/>
        </p:nvSpPr>
        <p:spPr>
          <a:xfrm>
            <a:off x="6629481" y="1746529"/>
            <a:ext cx="840795" cy="8407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CFA6D84-08E8-49A7-AB88-71758F2F00D4}"/>
              </a:ext>
            </a:extLst>
          </p:cNvPr>
          <p:cNvSpPr txBox="1"/>
          <p:nvPr/>
        </p:nvSpPr>
        <p:spPr>
          <a:xfrm>
            <a:off x="6232656" y="2587257"/>
            <a:ext cx="16739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incidents of violence (per 100 students)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EFD3E5-BF17-43E5-B485-68B3894E2AFE}"/>
              </a:ext>
            </a:extLst>
          </p:cNvPr>
          <p:cNvSpPr txBox="1"/>
          <p:nvPr/>
        </p:nvSpPr>
        <p:spPr>
          <a:xfrm>
            <a:off x="9327875" y="1516802"/>
            <a:ext cx="1600402" cy="42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reported incidents of bullying (per 100 students)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13F21A2-9C3B-4E6D-A276-E92E3C6549AB}"/>
              </a:ext>
            </a:extLst>
          </p:cNvPr>
          <p:cNvSpPr txBox="1"/>
          <p:nvPr/>
        </p:nvSpPr>
        <p:spPr>
          <a:xfrm>
            <a:off x="4498025" y="4546134"/>
            <a:ext cx="1320106" cy="54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  <a:b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habitually truant (per 100 students)</a:t>
            </a:r>
            <a:endParaRPr lang="en-US" sz="1073" dirty="0"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2DB3A9-0F6C-4129-B014-C84F1BD556E3}"/>
              </a:ext>
            </a:extLst>
          </p:cNvPr>
          <p:cNvSpPr txBox="1"/>
          <p:nvPr/>
        </p:nvSpPr>
        <p:spPr>
          <a:xfrm>
            <a:off x="6207985" y="281461"/>
            <a:ext cx="1635314" cy="30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30"/>
              </a:spcAft>
            </a:pPr>
            <a:r>
              <a:rPr lang="en-US" sz="1379" b="1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Discipline &amp; Safety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8AF88D-4BED-44BB-A451-86E155FA6FA7}"/>
              </a:ext>
            </a:extLst>
          </p:cNvPr>
          <p:cNvSpPr txBox="1"/>
          <p:nvPr/>
        </p:nvSpPr>
        <p:spPr>
          <a:xfrm>
            <a:off x="6498261" y="2029318"/>
            <a:ext cx="109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r>
              <a:rPr lang="en-US" sz="12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E685257-9926-47F8-BBE6-39374E05CE36}"/>
              </a:ext>
            </a:extLst>
          </p:cNvPr>
          <p:cNvSpPr/>
          <p:nvPr/>
        </p:nvSpPr>
        <p:spPr>
          <a:xfrm>
            <a:off x="7710886" y="668149"/>
            <a:ext cx="840795" cy="8407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206317B-AC85-4CC6-8956-81EED2D0200C}"/>
              </a:ext>
            </a:extLst>
          </p:cNvPr>
          <p:cNvSpPr txBox="1"/>
          <p:nvPr/>
        </p:nvSpPr>
        <p:spPr>
          <a:xfrm>
            <a:off x="7578074" y="946732"/>
            <a:ext cx="109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r>
              <a:rPr lang="en-US" sz="12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6923772-ADB0-485D-812E-3F9CFDDF9370}"/>
              </a:ext>
            </a:extLst>
          </p:cNvPr>
          <p:cNvSpPr/>
          <p:nvPr/>
        </p:nvSpPr>
        <p:spPr>
          <a:xfrm>
            <a:off x="9707678" y="663369"/>
            <a:ext cx="840795" cy="8407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3" dirty="0">
                <a:latin typeface="Roboto Condensed" panose="02000000000000000000" pitchFamily="2" charset="0"/>
                <a:ea typeface="Roboto Condensed" panose="02000000000000000000" pitchFamily="2" charset="0"/>
              </a:rPr>
              <a:t>  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822538C-34BE-4313-87A6-E49932DC7320}"/>
              </a:ext>
            </a:extLst>
          </p:cNvPr>
          <p:cNvSpPr txBox="1"/>
          <p:nvPr/>
        </p:nvSpPr>
        <p:spPr>
          <a:xfrm>
            <a:off x="9576457" y="927198"/>
            <a:ext cx="109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r>
              <a:rPr lang="en-US" sz="12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32B459-96C7-4550-845C-A41F8047CCCF}"/>
              </a:ext>
            </a:extLst>
          </p:cNvPr>
          <p:cNvSpPr txBox="1"/>
          <p:nvPr/>
        </p:nvSpPr>
        <p:spPr>
          <a:xfrm>
            <a:off x="7429744" y="1504164"/>
            <a:ext cx="13961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restraints and seclusions</a:t>
            </a:r>
            <a:b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(per 100 students)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60DE89-EE69-4BF1-BB90-D06D45CE7C10}"/>
              </a:ext>
            </a:extLst>
          </p:cNvPr>
          <p:cNvSpPr txBox="1"/>
          <p:nvPr/>
        </p:nvSpPr>
        <p:spPr>
          <a:xfrm>
            <a:off x="512763" y="4541640"/>
            <a:ext cx="1069793" cy="54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b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with disabilities</a:t>
            </a:r>
            <a:endParaRPr lang="en-US" sz="1073" dirty="0"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62B354-0ACC-47AD-B4C1-7D266CE4AAB8}"/>
              </a:ext>
            </a:extLst>
          </p:cNvPr>
          <p:cNvSpPr txBox="1"/>
          <p:nvPr/>
        </p:nvSpPr>
        <p:spPr>
          <a:xfrm>
            <a:off x="1879120" y="4545189"/>
            <a:ext cx="1101728" cy="54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b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eligible for Free &amp; Reduced Lunch</a:t>
            </a:r>
            <a:endParaRPr lang="en-US" sz="1073" dirty="0"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77DE9D7-F9B4-4C1C-988C-510C5D7BA162}"/>
              </a:ext>
            </a:extLst>
          </p:cNvPr>
          <p:cNvSpPr txBox="1"/>
          <p:nvPr/>
        </p:nvSpPr>
        <p:spPr>
          <a:xfrm>
            <a:off x="1750523" y="5762376"/>
            <a:ext cx="1281351" cy="54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</a:p>
          <a:p>
            <a:pPr algn="ctr"/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proficiency in English Language Arts (ELA)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85BD43C-42C5-4516-A967-D67BD0C05A49}"/>
              </a:ext>
            </a:extLst>
          </p:cNvPr>
          <p:cNvSpPr txBox="1"/>
          <p:nvPr/>
        </p:nvSpPr>
        <p:spPr>
          <a:xfrm>
            <a:off x="3122364" y="5763476"/>
            <a:ext cx="1401303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</a:p>
          <a:p>
            <a:pPr algn="ctr"/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proficiency in mathematics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866F7AC-9993-4EAA-A62A-26356C036394}"/>
              </a:ext>
            </a:extLst>
          </p:cNvPr>
          <p:cNvSpPr txBox="1"/>
          <p:nvPr/>
        </p:nvSpPr>
        <p:spPr>
          <a:xfrm>
            <a:off x="307443" y="5763476"/>
            <a:ext cx="1496218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b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annual dropout rate</a:t>
            </a:r>
            <a:endParaRPr lang="en-US" sz="1073" dirty="0"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5AF58AA-495A-43D0-863B-66351E3B6BD4}"/>
              </a:ext>
            </a:extLst>
          </p:cNvPr>
          <p:cNvSpPr/>
          <p:nvPr/>
        </p:nvSpPr>
        <p:spPr>
          <a:xfrm>
            <a:off x="552013" y="1547737"/>
            <a:ext cx="1202573" cy="41004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226" b="1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Ethnicity &amp; Race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76133ED-B705-49B5-91F9-F055EDD19C3E}"/>
              </a:ext>
            </a:extLst>
          </p:cNvPr>
          <p:cNvSpPr txBox="1"/>
          <p:nvPr/>
        </p:nvSpPr>
        <p:spPr>
          <a:xfrm>
            <a:off x="4384003" y="5763476"/>
            <a:ext cx="1496218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$#####</a:t>
            </a:r>
            <a:r>
              <a:rPr lang="en-US" sz="1073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</a:t>
            </a:r>
            <a:r>
              <a:rPr lang="en-US" sz="1073" dirty="0">
                <a:solidFill>
                  <a:schemeClr val="tx2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$#####</a:t>
            </a:r>
            <a:endParaRPr lang="en-US" sz="1073" dirty="0">
              <a:solidFill>
                <a:schemeClr val="accent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cost per pupil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008B6E-45B1-4880-8635-810DF62C82DA}"/>
              </a:ext>
            </a:extLst>
          </p:cNvPr>
          <p:cNvSpPr txBox="1"/>
          <p:nvPr/>
        </p:nvSpPr>
        <p:spPr>
          <a:xfrm>
            <a:off x="6228555" y="3317997"/>
            <a:ext cx="1396630" cy="30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30"/>
              </a:spcAft>
            </a:pPr>
            <a:r>
              <a:rPr lang="en-US" sz="1379" b="1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Risk Behaviors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A0A847B-EE6B-4919-AF44-A076BC13343A}"/>
              </a:ext>
            </a:extLst>
          </p:cNvPr>
          <p:cNvSpPr/>
          <p:nvPr/>
        </p:nvSpPr>
        <p:spPr>
          <a:xfrm>
            <a:off x="10716191" y="1732709"/>
            <a:ext cx="840795" cy="8407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73F27D5-0C05-4C69-A3CD-944CDE3DB096}"/>
              </a:ext>
            </a:extLst>
          </p:cNvPr>
          <p:cNvSpPr txBox="1"/>
          <p:nvPr/>
        </p:nvSpPr>
        <p:spPr>
          <a:xfrm>
            <a:off x="10168670" y="2579027"/>
            <a:ext cx="1935837" cy="42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99236">
              <a:defRPr/>
            </a:pP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receiving </a:t>
            </a:r>
            <a:b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in-school suspensions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22EAF7E-42B0-4462-9271-50774A4F54EA}"/>
              </a:ext>
            </a:extLst>
          </p:cNvPr>
          <p:cNvSpPr txBox="1"/>
          <p:nvPr/>
        </p:nvSpPr>
        <p:spPr>
          <a:xfrm>
            <a:off x="10584969" y="2016417"/>
            <a:ext cx="109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2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</a:t>
            </a:r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  <a:endParaRPr lang="en-US" sz="1200" dirty="0">
              <a:solidFill>
                <a:schemeClr val="accent1"/>
              </a:solidFill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AB3F8C5-9B19-428E-AD80-590082A94D3A}"/>
              </a:ext>
            </a:extLst>
          </p:cNvPr>
          <p:cNvSpPr/>
          <p:nvPr/>
        </p:nvSpPr>
        <p:spPr>
          <a:xfrm>
            <a:off x="8677584" y="1737400"/>
            <a:ext cx="840795" cy="8407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73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B7EB15-FED5-414F-9682-D640317FD2F5}"/>
              </a:ext>
            </a:extLst>
          </p:cNvPr>
          <p:cNvSpPr txBox="1"/>
          <p:nvPr/>
        </p:nvSpPr>
        <p:spPr>
          <a:xfrm>
            <a:off x="8120271" y="2583719"/>
            <a:ext cx="1935838" cy="42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99236">
              <a:defRPr/>
            </a:pP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receiving </a:t>
            </a:r>
            <a:b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105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out-of-school suspensions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400E9AB-E98D-4EEA-B2F9-BD22FB802938}"/>
              </a:ext>
            </a:extLst>
          </p:cNvPr>
          <p:cNvSpPr txBox="1"/>
          <p:nvPr/>
        </p:nvSpPr>
        <p:spPr>
          <a:xfrm>
            <a:off x="8573708" y="2021108"/>
            <a:ext cx="109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 </a:t>
            </a:r>
            <a:r>
              <a:rPr lang="en-US" sz="1200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||</a:t>
            </a:r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</a:t>
            </a: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XX%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AA28939-17F4-4E37-A480-861305AA6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702755"/>
              </p:ext>
            </p:extLst>
          </p:nvPr>
        </p:nvGraphicFramePr>
        <p:xfrm>
          <a:off x="624368" y="1999570"/>
          <a:ext cx="3491617" cy="187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811">
                  <a:extLst>
                    <a:ext uri="{9D8B030D-6E8A-4147-A177-3AD203B41FA5}">
                      <a16:colId xmlns:a16="http://schemas.microsoft.com/office/drawing/2014/main" val="3317210922"/>
                    </a:ext>
                  </a:extLst>
                </a:gridCol>
                <a:gridCol w="1157926">
                  <a:extLst>
                    <a:ext uri="{9D8B030D-6E8A-4147-A177-3AD203B41FA5}">
                      <a16:colId xmlns:a16="http://schemas.microsoft.com/office/drawing/2014/main" val="156446500"/>
                    </a:ext>
                  </a:extLst>
                </a:gridCol>
                <a:gridCol w="506880">
                  <a:extLst>
                    <a:ext uri="{9D8B030D-6E8A-4147-A177-3AD203B41FA5}">
                      <a16:colId xmlns:a16="http://schemas.microsoft.com/office/drawing/2014/main" val="209444685"/>
                    </a:ext>
                  </a:extLst>
                </a:gridCol>
              </a:tblGrid>
              <a:tr h="2537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American Indian or Alaskan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648600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Asian or Pacific Islander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356161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Black or African American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322405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Hispanic or Latino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078191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White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88.6%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85%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314382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Multiple Races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&lt;10%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289264"/>
                  </a:ext>
                </a:extLst>
              </a:tr>
              <a:tr h="339007">
                <a:tc gridSpan="3">
                  <a:txBody>
                    <a:bodyPr/>
                    <a:lstStyle/>
                    <a:p>
                      <a:pPr marL="0" marR="0" lvl="0" indent="0" algn="l" defTabSz="65151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N = Data suppressed due to student population being &lt;11; N/A = Data not applicable</a:t>
                      </a:r>
                    </a:p>
                  </a:txBody>
                  <a:tcPr marL="70066" marR="70066" marT="35033" marB="350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3B6E8F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786837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E3460A6E-5B8E-4A1E-BF72-3F4CFCE97580}"/>
              </a:ext>
            </a:extLst>
          </p:cNvPr>
          <p:cNvSpPr txBox="1"/>
          <p:nvPr/>
        </p:nvSpPr>
        <p:spPr>
          <a:xfrm>
            <a:off x="3105987" y="4545189"/>
            <a:ext cx="1414474" cy="54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3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</a:t>
            </a:r>
            <a: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 || </a:t>
            </a:r>
            <a:r>
              <a:rPr lang="en-US" sz="1073" dirty="0">
                <a:solidFill>
                  <a:schemeClr val="accent1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## </a:t>
            </a:r>
            <a:br>
              <a:rPr lang="en-US" sz="1073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</a:br>
            <a:r>
              <a:rPr lang="en-US" sz="919" dirty="0"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students experiencing homelessness</a:t>
            </a:r>
            <a:endParaRPr lang="en-US" sz="1073" dirty="0">
              <a:latin typeface="Arial Narrow" panose="020B0604020202020204" pitchFamily="34" charset="0"/>
              <a:ea typeface="Roboto Condensed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F17C6-1ED3-0946-9D2E-27E43373C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9BC6-FDA8-4BDD-9C27-3342164AF2CA}" type="slidenum">
              <a:rPr lang="en-US" smtClean="0"/>
              <a:t>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E7E10-3E53-8E4E-8314-763369488E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4370" y="712477"/>
            <a:ext cx="1525301" cy="2845709"/>
          </a:xfrm>
          <a:prstGeom prst="rect">
            <a:avLst/>
          </a:prstGeom>
        </p:spPr>
      </p:pic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AD36215A-C63E-3442-940E-160A0FF3B6A2}"/>
              </a:ext>
            </a:extLst>
          </p:cNvPr>
          <p:cNvSpPr/>
          <p:nvPr/>
        </p:nvSpPr>
        <p:spPr>
          <a:xfrm>
            <a:off x="624369" y="1091935"/>
            <a:ext cx="1956271" cy="314795"/>
          </a:xfrm>
          <a:prstGeom prst="roundRect">
            <a:avLst>
              <a:gd name="adj" fmla="val 388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941BBF3-AA08-8D4A-B4FD-E6D38E185A7C}"/>
              </a:ext>
            </a:extLst>
          </p:cNvPr>
          <p:cNvSpPr/>
          <p:nvPr/>
        </p:nvSpPr>
        <p:spPr>
          <a:xfrm>
            <a:off x="657822" y="1131990"/>
            <a:ext cx="258658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30"/>
              </a:spcAft>
            </a:pPr>
            <a:r>
              <a:rPr lang="en-US" sz="1000" dirty="0">
                <a:solidFill>
                  <a:schemeClr val="accent3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ABC School District </a:t>
            </a:r>
            <a:r>
              <a:rPr lang="en-US" sz="1000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New Hampshire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B6FB5E5-8B6D-634C-A7C8-48AD262512BB}"/>
              </a:ext>
            </a:extLst>
          </p:cNvPr>
          <p:cNvSpPr/>
          <p:nvPr/>
        </p:nvSpPr>
        <p:spPr>
          <a:xfrm>
            <a:off x="4341630" y="389045"/>
            <a:ext cx="1378904" cy="3486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  <a:spcAft>
                <a:spcPts val="230"/>
              </a:spcAft>
            </a:pPr>
            <a:r>
              <a:rPr lang="en-US" sz="1600" dirty="0">
                <a:solidFill>
                  <a:schemeClr val="accent3"/>
                </a:solidFill>
                <a:latin typeface="Arial Narrow" panose="020B0604020202020204" pitchFamily="34" charset="0"/>
                <a:ea typeface="Roboto Condensed Light" panose="02000000000000000000" pitchFamily="2" charset="0"/>
                <a:cs typeface="Arial Narrow" panose="020B0604020202020204" pitchFamily="34" charset="0"/>
              </a:rPr>
              <a:t>Name of District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057E960-2AC3-D24C-8BC0-668D60D023DC}"/>
              </a:ext>
            </a:extLst>
          </p:cNvPr>
          <p:cNvSpPr txBox="1"/>
          <p:nvPr/>
        </p:nvSpPr>
        <p:spPr>
          <a:xfrm>
            <a:off x="502175" y="307529"/>
            <a:ext cx="3709634" cy="52212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230"/>
              </a:spcAft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District Data Profile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6A45B44-AB8C-D54C-95AC-1480966D2CCE}"/>
              </a:ext>
            </a:extLst>
          </p:cNvPr>
          <p:cNvSpPr txBox="1"/>
          <p:nvPr/>
        </p:nvSpPr>
        <p:spPr>
          <a:xfrm>
            <a:off x="560430" y="764934"/>
            <a:ext cx="3440662" cy="30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30"/>
              </a:spcAft>
            </a:pPr>
            <a:r>
              <a:rPr lang="en-US" sz="1379" b="1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District Snapshot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DE8D9C75-76E9-674B-9E40-0C8B5B4B9C07}"/>
              </a:ext>
            </a:extLst>
          </p:cNvPr>
          <p:cNvSpPr/>
          <p:nvPr/>
        </p:nvSpPr>
        <p:spPr>
          <a:xfrm>
            <a:off x="7608884" y="3296816"/>
            <a:ext cx="2256475" cy="325752"/>
          </a:xfrm>
          <a:prstGeom prst="roundRect">
            <a:avLst>
              <a:gd name="adj" fmla="val 388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F960545-6CB1-3842-A3A9-62C8B8B77F63}"/>
              </a:ext>
            </a:extLst>
          </p:cNvPr>
          <p:cNvSpPr/>
          <p:nvPr/>
        </p:nvSpPr>
        <p:spPr>
          <a:xfrm>
            <a:off x="7642241" y="3326441"/>
            <a:ext cx="24138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30"/>
              </a:spcAft>
            </a:pPr>
            <a:r>
              <a:rPr lang="en-US" sz="1000" dirty="0">
                <a:solidFill>
                  <a:schemeClr val="accent3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ABC Public Health Region </a:t>
            </a:r>
            <a:r>
              <a:rPr lang="en-US" sz="1000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New Hampshire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98850D9E-C3CE-E748-BD2F-5F4E7F429DEC}"/>
              </a:ext>
            </a:extLst>
          </p:cNvPr>
          <p:cNvSpPr/>
          <p:nvPr/>
        </p:nvSpPr>
        <p:spPr>
          <a:xfrm>
            <a:off x="8209226" y="245932"/>
            <a:ext cx="1959439" cy="314795"/>
          </a:xfrm>
          <a:prstGeom prst="roundRect">
            <a:avLst>
              <a:gd name="adj" fmla="val 3882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2EC6A6D-9353-0041-ADED-CBDF456D4152}"/>
              </a:ext>
            </a:extLst>
          </p:cNvPr>
          <p:cNvSpPr/>
          <p:nvPr/>
        </p:nvSpPr>
        <p:spPr>
          <a:xfrm>
            <a:off x="8216854" y="270345"/>
            <a:ext cx="19518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30"/>
              </a:spcAft>
            </a:pPr>
            <a:r>
              <a:rPr lang="en-US" sz="1000" dirty="0">
                <a:solidFill>
                  <a:schemeClr val="bg1"/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ABC School District </a:t>
            </a:r>
            <a:r>
              <a:rPr lang="en-US" sz="1000" dirty="0"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|| </a:t>
            </a:r>
            <a:r>
              <a:rPr lang="en-US" sz="1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4020202020204" pitchFamily="34" charset="0"/>
                <a:ea typeface="Roboto Condensed" panose="02000000000000000000" pitchFamily="2" charset="0"/>
                <a:cs typeface="Arial Narrow" panose="020B0604020202020204" pitchFamily="34" charset="0"/>
              </a:rPr>
              <a:t>New Hampshire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C1A3857-6F8A-5149-872D-D5B1F50548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18657" y="2710977"/>
            <a:ext cx="430530" cy="45444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0A913C7-7370-9F5F-6296-4A41D238A3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8498" y="4106229"/>
            <a:ext cx="418321" cy="41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4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124834-DE08-5B46-AE5F-90DC8D1C0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674473"/>
              </p:ext>
            </p:extLst>
          </p:nvPr>
        </p:nvGraphicFramePr>
        <p:xfrm>
          <a:off x="199113" y="125669"/>
          <a:ext cx="11837174" cy="609106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28268">
                  <a:extLst>
                    <a:ext uri="{9D8B030D-6E8A-4147-A177-3AD203B41FA5}">
                      <a16:colId xmlns:a16="http://schemas.microsoft.com/office/drawing/2014/main" val="3729719040"/>
                    </a:ext>
                  </a:extLst>
                </a:gridCol>
                <a:gridCol w="1043925">
                  <a:extLst>
                    <a:ext uri="{9D8B030D-6E8A-4147-A177-3AD203B41FA5}">
                      <a16:colId xmlns:a16="http://schemas.microsoft.com/office/drawing/2014/main" val="1983427969"/>
                    </a:ext>
                  </a:extLst>
                </a:gridCol>
                <a:gridCol w="7964981">
                  <a:extLst>
                    <a:ext uri="{9D8B030D-6E8A-4147-A177-3AD203B41FA5}">
                      <a16:colId xmlns:a16="http://schemas.microsoft.com/office/drawing/2014/main" val="3946838839"/>
                    </a:ext>
                  </a:extLst>
                </a:gridCol>
              </a:tblGrid>
              <a:tr h="356139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Indicator Name</a:t>
                      </a:r>
                    </a:p>
                  </a:txBody>
                  <a:tcPr marL="36095" marR="36095" marT="36095" marB="36095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Year</a:t>
                      </a:r>
                    </a:p>
                  </a:txBody>
                  <a:tcPr marL="36095" marR="36095" marT="36095" marB="36095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u="none" dirty="0">
                          <a:solidFill>
                            <a:schemeClr val="bg1"/>
                          </a:solidFill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Link to Data Source</a:t>
                      </a:r>
                    </a:p>
                  </a:txBody>
                  <a:tcPr marL="36095" marR="36095" marT="36095" marB="36095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182324"/>
                  </a:ext>
                </a:extLst>
              </a:tr>
              <a:tr h="3592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 enrollment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https://dashboard.nh.gov/t/DOE/views/iReport/FrontPage?:iid=1&amp;:tabs=no&amp;:isGuestRedirectFromVizportal=y&amp;:embed=y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982364"/>
                  </a:ext>
                </a:extLst>
              </a:tr>
              <a:tr h="311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Ethnicity &amp; Race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/t/DOE/views/iReport/FrontPage?: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944589"/>
                  </a:ext>
                </a:extLst>
              </a:tr>
              <a:tr h="3592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with disabilities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https://dashboard.nh.gov/t/DOE/views/iReport/FrontPage?:iid=1&amp;:tabs=no&amp;:isGuestRedirectFromVizportal=y&amp;:embed=y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004854"/>
                  </a:ext>
                </a:extLst>
              </a:tr>
              <a:tr h="300933">
                <a:tc>
                  <a:txBody>
                    <a:bodyPr/>
                    <a:lstStyle/>
                    <a:p>
                      <a:pPr marL="0" algn="l" defTabSz="651510" rtl="0" eaLnBrk="1" fontAlgn="ctr" latinLnBrk="0" hangingPunct="1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Eligible for Free &amp; Reduced Lunch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51510" rtl="0" eaLnBrk="1" fontAlgn="ctr" latinLnBrk="0" hangingPunct="1"/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51510" rtl="0" eaLnBrk="1" fontAlgn="ctr" latinLnBrk="0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sonh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/lunch-school21-22.xls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208213"/>
                  </a:ext>
                </a:extLst>
              </a:tr>
              <a:tr h="410788">
                <a:tc>
                  <a:txBody>
                    <a:bodyPr/>
                    <a:lstStyle/>
                    <a:p>
                      <a:pPr marL="0" algn="l" defTabSz="651510" rtl="0" eaLnBrk="1" fontAlgn="ctr" latinLnBrk="0" hangingPunct="1"/>
                      <a:r>
                        <a:rPr lang="en-U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experiencing homelessness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51510" rtl="0" eaLnBrk="1" fontAlgn="ctr" latinLnBrk="0" hangingPunct="1"/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51510" rtl="0" eaLnBrk="1" fontAlgn="ctr" latinLnBrk="0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sonh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microsoft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-excel-</a:t>
                      </a:r>
                      <a:r>
                        <a:rPr lang="en-US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format.xlsx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688203"/>
                  </a:ext>
                </a:extLst>
              </a:tr>
              <a:tr h="3099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habitually truant (per 100 students)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sonh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/safety21-22.xlsx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377076"/>
                  </a:ext>
                </a:extLst>
              </a:tr>
              <a:tr h="3592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Annual dropout rate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https://www.education.nh.gov/sites/g/files/ehbemt326/files/inline-documents/sonh/dropouts21-22.xlsx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160031"/>
                  </a:ext>
                </a:extLst>
              </a:tr>
              <a:tr h="4282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Proficiency in English Language Arts (ELA)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https://dashboard.nh.gov/t/DOE/views/iReport/FrontPage?:iid=1&amp;:tabs=no&amp;:isGuestRedirectFromVizportal=y&amp;:embed=y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429328"/>
                  </a:ext>
                </a:extLst>
              </a:tr>
              <a:tr h="3592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Proficiency in mathematics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/t/DOE/views/iReport/FrontPage?: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008337"/>
                  </a:ext>
                </a:extLst>
              </a:tr>
              <a:tr h="3943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Cost per pupil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/t/DOE/views/iReport/FrontPage?: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355310"/>
                  </a:ext>
                </a:extLst>
              </a:tr>
              <a:tr h="3398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Restraints and seclusions (per 100 students)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sonh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/safety21-22.xlsx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515738"/>
                  </a:ext>
                </a:extLst>
              </a:tr>
              <a:tr h="3331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Reported incidents of bullying (per 100 students)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www.education.nh.gov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/sites/g/files/ehbemt326/files/inline-documents/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sonh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/safety21-2.xlsx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440182"/>
                  </a:ext>
                </a:extLst>
              </a:tr>
              <a:tr h="3652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Incidents </a:t>
                      </a:r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of violence (</a:t>
                      </a:r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per 100 students)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iReport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305446"/>
                  </a:ext>
                </a:extLst>
              </a:tr>
              <a:tr h="3592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receiving in-school suspensions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https://dashboard.nh.gov/t/DOE/views/iReport/FrontPage?:iid=1&amp;:tabs=no&amp;:isGuestRedirectFromVizportal=y&amp;:embed=y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924032"/>
                  </a:ext>
                </a:extLst>
              </a:tr>
              <a:tr h="301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Students receiving out-of-school suspensions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/t/DOE/views/iReport/FrontPage?: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iid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=1&amp;:tabs=no&amp;: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isGuestRedirectFromVizportal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=y&amp;:embed=y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987532"/>
                  </a:ext>
                </a:extLst>
              </a:tr>
              <a:tr h="442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Youth Risk Behavior Survey data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sng" strike="noStrike" dirty="0">
                        <a:solidFill>
                          <a:srgbClr val="0563C1"/>
                        </a:solidFill>
                        <a:effectLst/>
                        <a:latin typeface="Arial Narrow" panose="020B0604020202020204" pitchFamily="34" charset="0"/>
                        <a:ea typeface="Roboto Condensed Light" panose="02000000000000000000" pitchFamily="2" charset="0"/>
                        <a:cs typeface="Arial Narrow" panose="020B0604020202020204" pitchFamily="34" charset="0"/>
                      </a:endParaRPr>
                    </a:p>
                  </a:txBody>
                  <a:tcPr marL="36095" marR="36095" marT="36095" marB="3609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https://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wisdom.dhhs.nh.gov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/wisdom/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dashboard.html?topic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=youth-risk-behavior-survey-(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yrbs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Roboto Condensed Light" panose="02000000000000000000" pitchFamily="2" charset="0"/>
                          <a:cs typeface="Arial Narrow" panose="020B0604020202020204" pitchFamily="34" charset="0"/>
                        </a:rPr>
                        <a:t>)&amp;subtopic=-summary-(all-risk-indicators)&amp;indicator=youth-risk-behavior-survey-summary-(all-indicators)</a:t>
                      </a:r>
                    </a:p>
                  </a:txBody>
                  <a:tcPr marL="36095" marR="36095" marT="36095" marB="3609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919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077609"/>
      </p:ext>
    </p:extLst>
  </p:cSld>
  <p:clrMapOvr>
    <a:masterClrMapping/>
  </p:clrMapOvr>
</p:sld>
</file>

<file path=ppt/theme/theme1.xml><?xml version="1.0" encoding="utf-8"?>
<a:theme xmlns:a="http://schemas.openxmlformats.org/drawingml/2006/main" name="BHII Main Colors 2020-10-15">
  <a:themeElements>
    <a:clrScheme name="Custom 2">
      <a:dk1>
        <a:srgbClr val="334042"/>
      </a:dk1>
      <a:lt1>
        <a:srgbClr val="FFFDF8"/>
      </a:lt1>
      <a:dk2>
        <a:srgbClr val="449698"/>
      </a:dk2>
      <a:lt2>
        <a:srgbClr val="D9D6CB"/>
      </a:lt2>
      <a:accent1>
        <a:srgbClr val="F9A532"/>
      </a:accent1>
      <a:accent2>
        <a:srgbClr val="EF5925"/>
      </a:accent2>
      <a:accent3>
        <a:srgbClr val="A5B171"/>
      </a:accent3>
      <a:accent4>
        <a:srgbClr val="D9D6CB"/>
      </a:accent4>
      <a:accent5>
        <a:srgbClr val="334042"/>
      </a:accent5>
      <a:accent6>
        <a:srgbClr val="82276A"/>
      </a:accent6>
      <a:hlink>
        <a:srgbClr val="449698"/>
      </a:hlink>
      <a:folHlink>
        <a:srgbClr val="D9D6C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HII Main Colors 2020-10-15" id="{D36CBE14-F812-3B42-B5F5-C56019D74D64}" vid="{B72F4705-8311-2B45-8111-FCA104C2A4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s xmlns="b5bfd73e-3d78-43ba-b143-3bc49305cffd" xsi:nil="true"/>
    <lcf76f155ced4ddcb4097134ff3c332f xmlns="b5bfd73e-3d78-43ba-b143-3bc49305cffd">
      <Terms xmlns="http://schemas.microsoft.com/office/infopath/2007/PartnerControls"/>
    </lcf76f155ced4ddcb4097134ff3c332f>
    <TaxCatchAll xmlns="d3466cae-0ffd-4d8f-97ac-c3b8cd6d444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9A278404F49D49860D1D0D3B9C0293" ma:contentTypeVersion="17" ma:contentTypeDescription="Create a new document." ma:contentTypeScope="" ma:versionID="b9a8ad9c3b462fecdc840f985f64cc25">
  <xsd:schema xmlns:xsd="http://www.w3.org/2001/XMLSchema" xmlns:xs="http://www.w3.org/2001/XMLSchema" xmlns:p="http://schemas.microsoft.com/office/2006/metadata/properties" xmlns:ns2="b5bfd73e-3d78-43ba-b143-3bc49305cffd" xmlns:ns3="d3466cae-0ffd-4d8f-97ac-c3b8cd6d4441" targetNamespace="http://schemas.microsoft.com/office/2006/metadata/properties" ma:root="true" ma:fieldsID="a6adafec26442f5a4b104f61a882bd37" ns2:_="" ns3:_="">
    <xsd:import namespace="b5bfd73e-3d78-43ba-b143-3bc49305cffd"/>
    <xsd:import namespace="d3466cae-0ffd-4d8f-97ac-c3b8cd6d4441"/>
    <xsd:element name="properties">
      <xsd:complexType>
        <xsd:sequence>
          <xsd:element name="documentManagement">
            <xsd:complexType>
              <xsd:all>
                <xsd:element ref="ns2:Project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fd73e-3d78-43ba-b143-3bc49305cffd" elementFormDefault="qualified">
    <xsd:import namespace="http://schemas.microsoft.com/office/2006/documentManagement/types"/>
    <xsd:import namespace="http://schemas.microsoft.com/office/infopath/2007/PartnerControls"/>
    <xsd:element name="Projects" ma:index="8" nillable="true" ma:displayName="Projects" ma:format="Dropdown" ma:internalName="Project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FNH CME"/>
                    <xsd:enumeration value="CFNH Expansion"/>
                    <xsd:enumeration value="CFNH Implementation"/>
                    <xsd:enumeration value="AWARE 2.0"/>
                    <xsd:enumeration value="NEXUS"/>
                    <xsd:enumeration value="FSNH"/>
                    <xsd:enumeration value="Manchester SoC"/>
                    <xsd:enumeration value="Manchester Launch"/>
                  </xsd:restriction>
                </xsd:simple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04022ad-ef34-4d1e-9200-18c9974f9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466cae-0ffd-4d8f-97ac-c3b8cd6d4441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d88dd20-db83-4621-8887-96d7a54fbd7e}" ma:internalName="TaxCatchAll" ma:showField="CatchAllData" ma:web="d3466cae-0ffd-4d8f-97ac-c3b8cd6d44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509BCB-D811-40FA-858C-B0B2A2C12479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b5bfd73e-3d78-43ba-b143-3bc49305cffd"/>
    <ds:schemaRef ds:uri="d3466cae-0ffd-4d8f-97ac-c3b8cd6d4441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FF1FA6C-5BB4-4C07-B69E-B41933DA8A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bfd73e-3d78-43ba-b143-3bc49305cffd"/>
    <ds:schemaRef ds:uri="d3466cae-0ffd-4d8f-97ac-c3b8cd6d44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F82065-CE86-4A07-840C-ADD98F8E65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48922</TotalTime>
  <Words>845</Words>
  <Application>Microsoft Macintosh PowerPoint</Application>
  <PresentationFormat>Widescreen</PresentationFormat>
  <Paragraphs>94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Arial Narrow</vt:lpstr>
      <vt:lpstr>Calibri</vt:lpstr>
      <vt:lpstr>GoodHeadlinePro-CondNews</vt:lpstr>
      <vt:lpstr>GoodHeadlinePro-Medium</vt:lpstr>
      <vt:lpstr>Quattrocento Sans</vt:lpstr>
      <vt:lpstr>Roboto Condensed</vt:lpstr>
      <vt:lpstr>Verdana</vt:lpstr>
      <vt:lpstr>BHII Main Colors 2020-10-15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Erdmann</dc:creator>
  <cp:lastModifiedBy>Michelle Graham</cp:lastModifiedBy>
  <cp:revision>1452</cp:revision>
  <cp:lastPrinted>2021-04-26T16:06:32Z</cp:lastPrinted>
  <dcterms:created xsi:type="dcterms:W3CDTF">2017-03-22T15:31:45Z</dcterms:created>
  <dcterms:modified xsi:type="dcterms:W3CDTF">2023-02-03T18:00:44Z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0x010100339A278404F49D49860D1D0D3B9C0293</vt:lpwstr>
  </property>
  <property fmtid="{D5CDD505-2E9C-101B-9397-08002B2CF9AE}" pid="3" name="MediaServiceImageTags">
    <vt:lpwstr/>
  </property>
</Properties>
</file>