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4"/>
  </p:sldMasterIdLst>
  <p:notesMasterIdLst>
    <p:notesMasterId r:id="rId7"/>
  </p:notesMasterIdLst>
  <p:handoutMasterIdLst>
    <p:handoutMasterId r:id="rId8"/>
  </p:handoutMasterIdLst>
  <p:sldIdLst>
    <p:sldId id="263" r:id="rId5"/>
    <p:sldId id="264" r:id="rId6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06" userDrawn="1">
          <p15:clr>
            <a:srgbClr val="A4A3A4"/>
          </p15:clr>
        </p15:guide>
        <p15:guide id="2" pos="3491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  <p15:guide id="4" pos="384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lby, Lisa" initials="CL" lastIdx="20" clrIdx="0">
    <p:extLst>
      <p:ext uri="{19B8F6BF-5375-455C-9EA6-DF929625EA0E}">
        <p15:presenceInfo xmlns:p15="http://schemas.microsoft.com/office/powerpoint/2012/main" userId="S::lcd1021@keene.edu::6f3b26b6-7f6d-497b-b1d4-9437251f97e6" providerId="AD"/>
      </p:ext>
    </p:extLst>
  </p:cmAuthor>
  <p:cmAuthor id="2" name="Fauth, James" initials="FJ" lastIdx="7" clrIdx="1">
    <p:extLst>
      <p:ext uri="{19B8F6BF-5375-455C-9EA6-DF929625EA0E}">
        <p15:presenceInfo xmlns:p15="http://schemas.microsoft.com/office/powerpoint/2012/main" userId="S::jmf1100@keene.edu::f1b12887-825d-4784-951e-75b7f1d3bf0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hiddenSlides="1" frameSlides="1"/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D"/>
    <a:srgbClr val="DCF3F4"/>
    <a:srgbClr val="EAFFFF"/>
    <a:srgbClr val="DDF0F1"/>
    <a:srgbClr val="F0EEE2"/>
    <a:srgbClr val="495955"/>
    <a:srgbClr val="3D7DCA"/>
    <a:srgbClr val="AB3964"/>
    <a:srgbClr val="FAF9ED"/>
    <a:srgbClr val="686B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20" autoAdjust="0"/>
    <p:restoredTop sz="96327" autoAdjust="0"/>
  </p:normalViewPr>
  <p:slideViewPr>
    <p:cSldViewPr snapToGrid="0">
      <p:cViewPr varScale="1">
        <p:scale>
          <a:sx n="123" d="100"/>
          <a:sy n="123" d="100"/>
        </p:scale>
        <p:origin x="1272" y="192"/>
      </p:cViewPr>
      <p:guideLst>
        <p:guide orient="horz" pos="1906"/>
        <p:guide pos="3491"/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Graham" userId="610beec9-dff6-4c26-b777-970b89cac4e3" providerId="ADAL" clId="{48579242-B4B5-D542-B0F0-857B22B42B21}"/>
    <pc:docChg chg="custSel modSld">
      <pc:chgData name="Michelle Graham" userId="610beec9-dff6-4c26-b777-970b89cac4e3" providerId="ADAL" clId="{48579242-B4B5-D542-B0F0-857B22B42B21}" dt="2022-11-02T15:05:21.743" v="106" actId="1038"/>
      <pc:docMkLst>
        <pc:docMk/>
      </pc:docMkLst>
      <pc:sldChg chg="addSp delSp modSp mod">
        <pc:chgData name="Michelle Graham" userId="610beec9-dff6-4c26-b777-970b89cac4e3" providerId="ADAL" clId="{48579242-B4B5-D542-B0F0-857B22B42B21}" dt="2022-11-02T15:05:21.743" v="106" actId="1038"/>
        <pc:sldMkLst>
          <pc:docMk/>
          <pc:sldMk cId="4170940751" sldId="263"/>
        </pc:sldMkLst>
        <pc:spChg chg="add del mod">
          <ac:chgData name="Michelle Graham" userId="610beec9-dff6-4c26-b777-970b89cac4e3" providerId="ADAL" clId="{48579242-B4B5-D542-B0F0-857B22B42B21}" dt="2022-11-01T20:19:21.570" v="86" actId="478"/>
          <ac:spMkLst>
            <pc:docMk/>
            <pc:sldMk cId="4170940751" sldId="263"/>
            <ac:spMk id="3" creationId="{044A4605-6034-F205-D3C8-4B2966A6EF6C}"/>
          </ac:spMkLst>
        </pc:spChg>
        <pc:picChg chg="add mod">
          <ac:chgData name="Michelle Graham" userId="610beec9-dff6-4c26-b777-970b89cac4e3" providerId="ADAL" clId="{48579242-B4B5-D542-B0F0-857B22B42B21}" dt="2022-11-02T15:05:21.743" v="106" actId="1038"/>
          <ac:picMkLst>
            <pc:docMk/>
            <pc:sldMk cId="4170940751" sldId="263"/>
            <ac:picMk id="4" creationId="{B3AE911C-A143-3531-150A-D24ABC696AB5}"/>
          </ac:picMkLst>
        </pc:picChg>
        <pc:picChg chg="del">
          <ac:chgData name="Michelle Graham" userId="610beec9-dff6-4c26-b777-970b89cac4e3" providerId="ADAL" clId="{48579242-B4B5-D542-B0F0-857B22B42B21}" dt="2022-11-02T15:04:50.310" v="93" actId="478"/>
          <ac:picMkLst>
            <pc:docMk/>
            <pc:sldMk cId="4170940751" sldId="263"/>
            <ac:picMk id="41" creationId="{59A4BD64-BCE4-45D5-A368-E302B269B186}"/>
          </ac:picMkLst>
        </pc:picChg>
      </pc:sldChg>
      <pc:sldChg chg="modSp mod">
        <pc:chgData name="Michelle Graham" userId="610beec9-dff6-4c26-b777-970b89cac4e3" providerId="ADAL" clId="{48579242-B4B5-D542-B0F0-857B22B42B21}" dt="2022-11-01T19:58:13.079" v="74"/>
        <pc:sldMkLst>
          <pc:docMk/>
          <pc:sldMk cId="1508077609" sldId="264"/>
        </pc:sldMkLst>
        <pc:graphicFrameChg chg="mod modGraphic">
          <ac:chgData name="Michelle Graham" userId="610beec9-dff6-4c26-b777-970b89cac4e3" providerId="ADAL" clId="{48579242-B4B5-D542-B0F0-857B22B42B21}" dt="2022-11-01T19:58:13.079" v="74"/>
          <ac:graphicFrameMkLst>
            <pc:docMk/>
            <pc:sldMk cId="1508077609" sldId="264"/>
            <ac:graphicFrameMk id="4" creationId="{6FE50C6B-F6F9-B943-ABD5-B7106EE48A43}"/>
          </ac:graphicFrameMkLst>
        </pc:graphicFrameChg>
      </pc:sldChg>
    </pc:docChg>
  </pc:docChgLst>
  <pc:docChgLst>
    <pc:chgData name="Michelle Graham" userId="610beec9-dff6-4c26-b777-970b89cac4e3" providerId="ADAL" clId="{D275640E-C592-674D-AA14-67F55AE4D8FF}"/>
    <pc:docChg chg="modSld">
      <pc:chgData name="Michelle Graham" userId="610beec9-dff6-4c26-b777-970b89cac4e3" providerId="ADAL" clId="{D275640E-C592-674D-AA14-67F55AE4D8FF}" dt="2023-02-03T20:41:18.594" v="15" actId="20577"/>
      <pc:docMkLst>
        <pc:docMk/>
      </pc:docMkLst>
      <pc:sldChg chg="modSp mod">
        <pc:chgData name="Michelle Graham" userId="610beec9-dff6-4c26-b777-970b89cac4e3" providerId="ADAL" clId="{D275640E-C592-674D-AA14-67F55AE4D8FF}" dt="2023-02-03T20:41:18.594" v="15" actId="20577"/>
        <pc:sldMkLst>
          <pc:docMk/>
          <pc:sldMk cId="1508077609" sldId="264"/>
        </pc:sldMkLst>
        <pc:graphicFrameChg chg="modGraphic">
          <ac:chgData name="Michelle Graham" userId="610beec9-dff6-4c26-b777-970b89cac4e3" providerId="ADAL" clId="{D275640E-C592-674D-AA14-67F55AE4D8FF}" dt="2023-02-03T20:41:18.594" v="15" actId="20577"/>
          <ac:graphicFrameMkLst>
            <pc:docMk/>
            <pc:sldMk cId="1508077609" sldId="264"/>
            <ac:graphicFrameMk id="4" creationId="{6FE50C6B-F6F9-B943-ABD5-B7106EE48A43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mp52\Dropbox%20(BHII)\BHI%20All\OSEW%20SCTG\MTSS-B%20TA%20Center\MTSS-B%20Toolkit%20development\Community%20data%20profile\Data%20Profiles%20Indicator%20List%20and%20Chart%20Templates%202020-12-07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581592103710331E-2"/>
          <c:y val="4.0434412040667471E-3"/>
          <c:w val="0.76291079076733159"/>
          <c:h val="0.99595652363434073"/>
        </c:manualLayout>
      </c:layout>
      <c:doughnutChart>
        <c:varyColors val="1"/>
        <c:ser>
          <c:idx val="0"/>
          <c:order val="0"/>
          <c:spPr>
            <a:solidFill>
              <a:schemeClr val="tx2"/>
            </a:solidFill>
          </c:spPr>
          <c:dPt>
            <c:idx val="0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1C8-2840-B3C0-BC9C7C7BF80E}"/>
              </c:ext>
            </c:extLst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1C8-2840-B3C0-BC9C7C7BF80E}"/>
              </c:ext>
            </c:extLst>
          </c:dPt>
          <c:dLbls>
            <c:dLbl>
              <c:idx val="0"/>
              <c:layout>
                <c:manualLayout>
                  <c:x val="-0.16118867315639579"/>
                  <c:y val="7.728137811367785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0" i="0" u="none" strike="noStrike" kern="1200" baseline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+mn-cs"/>
                      </a:defRPr>
                    </a:pPr>
                    <a:fld id="{58806212-96F2-CF49-B671-A60FBD3A7F23}" type="VALUE">
                      <a:rPr lang="en-US" b="1" i="0">
                        <a:solidFill>
                          <a:schemeClr val="tx1"/>
                        </a:solidFill>
                        <a:latin typeface="Arial Narrow" panose="020B0604020202020204" pitchFamily="34" charset="0"/>
                        <a:cs typeface="Arial Narrow" panose="020B0604020202020204" pitchFamily="34" charset="0"/>
                      </a:rPr>
                      <a:pPr>
                        <a:defRPr sz="240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Roboto Condensed Light" panose="02000000000000000000" pitchFamily="2" charset="0"/>
                      <a:ea typeface="Roboto Condensed Light" panose="02000000000000000000" pitchFamily="2" charset="0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1C8-2840-B3C0-BC9C7C7BF80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C8-2840-B3C0-BC9C7C7BF8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Roboto Condensed Light" panose="02000000000000000000" pitchFamily="2" charset="0"/>
                    <a:ea typeface="Roboto Condensed Light" panose="02000000000000000000" pitchFamily="2" charset="0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'School MH Chart'!$A$4:$A$5</c:f>
              <c:strCache>
                <c:ptCount val="2"/>
                <c:pt idx="0">
                  <c:v>% of students receiving mental health services</c:v>
                </c:pt>
                <c:pt idx="1">
                  <c:v>% of students not receiving mental health services</c:v>
                </c:pt>
              </c:strCache>
            </c:strRef>
          </c:cat>
          <c:val>
            <c:numRef>
              <c:f>'School MH Chart'!$B$4:$B$5</c:f>
              <c:numCache>
                <c:formatCode>0%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1C8-2840-B3C0-BC9C7C7BF8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D0CF9-C552-8449-9E3C-F70B1E1909FD}" type="datetimeFigureOut">
              <a:rPr lang="en-US" smtClean="0"/>
              <a:t>2/1/23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A982CF-8C0C-9144-8DEB-6EA1F3814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119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AC1F0-56E1-4B2D-9A9F-84717C60955D}" type="datetimeFigureOut">
              <a:rPr lang="en-US" smtClean="0"/>
              <a:t>2/1/23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DB1C0-7EA8-4A94-90C9-1593EEAA47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557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3730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87461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81191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74921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68651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62382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56112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49842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874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*** INSTRUCTIONS: Move the star on the map to the location of your school ***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DB1C0-7EA8-4A94-90C9-1593EEAA47F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583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1701" y="6356355"/>
            <a:ext cx="2743200" cy="365125"/>
          </a:xfrm>
        </p:spPr>
        <p:txBody>
          <a:bodyPr/>
          <a:lstStyle/>
          <a:p>
            <a:fld id="{26AFF249-62AF-C147-9452-0109FFE08A02}" type="datetime1">
              <a:rPr lang="en-US" smtClean="0"/>
              <a:t>2/1/23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89330" y="6625771"/>
            <a:ext cx="2743200" cy="117480"/>
          </a:xfrm>
          <a:prstGeom prst="rect">
            <a:avLst/>
          </a:prstGeom>
        </p:spPr>
        <p:txBody>
          <a:bodyPr/>
          <a:lstStyle/>
          <a:p>
            <a:fld id="{82099BC6-FDA8-4BDD-9C27-3342164AF2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D482660-A496-7646-9291-BE40D8C2484E}"/>
              </a:ext>
            </a:extLst>
          </p:cNvPr>
          <p:cNvSpPr/>
          <p:nvPr userDrawn="1"/>
        </p:nvSpPr>
        <p:spPr>
          <a:xfrm>
            <a:off x="193640" y="95880"/>
            <a:ext cx="11838890" cy="6319860"/>
          </a:xfrm>
          <a:prstGeom prst="roundRect">
            <a:avLst>
              <a:gd name="adj" fmla="val 6421"/>
            </a:avLst>
          </a:prstGeom>
          <a:solidFill>
            <a:srgbClr val="D9EBED">
              <a:alpha val="5542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966484-2CE6-C444-A554-0DA77C46A7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778" y="6518791"/>
            <a:ext cx="1318430" cy="24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164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082E0-B536-5641-9DE9-1D60EA180E0C}" type="datetime1">
              <a:rPr lang="en-US" smtClean="0"/>
              <a:t>2/1/23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D482660-A496-7646-9291-BE40D8C2484E}"/>
              </a:ext>
            </a:extLst>
          </p:cNvPr>
          <p:cNvSpPr/>
          <p:nvPr userDrawn="1"/>
        </p:nvSpPr>
        <p:spPr>
          <a:xfrm>
            <a:off x="197964" y="136520"/>
            <a:ext cx="11783504" cy="6584960"/>
          </a:xfrm>
          <a:prstGeom prst="roundRect">
            <a:avLst>
              <a:gd name="adj" fmla="val 6421"/>
            </a:avLst>
          </a:prstGeom>
          <a:solidFill>
            <a:srgbClr val="F0EEE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81EF142-4CE1-D94D-A78D-6B24FD1C0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9330" y="6625771"/>
            <a:ext cx="2743200" cy="117480"/>
          </a:xfrm>
          <a:prstGeom prst="rect">
            <a:avLst/>
          </a:prstGeom>
        </p:spPr>
        <p:txBody>
          <a:bodyPr/>
          <a:lstStyle/>
          <a:p>
            <a:fld id="{82099BC6-FDA8-4BDD-9C27-3342164AF2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6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AC5AF-5E19-4A48-8C82-7495B86B7F33}" type="datetime1">
              <a:rPr lang="en-US" smtClean="0"/>
              <a:t>2/1/23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D482660-A496-7646-9291-BE40D8C2484E}"/>
              </a:ext>
            </a:extLst>
          </p:cNvPr>
          <p:cNvSpPr/>
          <p:nvPr userDrawn="1"/>
        </p:nvSpPr>
        <p:spPr>
          <a:xfrm>
            <a:off x="204248" y="136520"/>
            <a:ext cx="11783504" cy="6584960"/>
          </a:xfrm>
          <a:prstGeom prst="roundRect">
            <a:avLst>
              <a:gd name="adj" fmla="val 6421"/>
            </a:avLst>
          </a:prstGeom>
          <a:solidFill>
            <a:srgbClr val="F0EEE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950B8C3-271E-5242-A3E0-35290148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9330" y="6625771"/>
            <a:ext cx="2743200" cy="117480"/>
          </a:xfrm>
          <a:prstGeom prst="rect">
            <a:avLst/>
          </a:prstGeom>
        </p:spPr>
        <p:txBody>
          <a:bodyPr/>
          <a:lstStyle/>
          <a:p>
            <a:fld id="{82099BC6-FDA8-4BDD-9C27-3342164AF2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136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E7EEB17-E9E6-8A43-8D44-9D28DAF6F0E1}"/>
              </a:ext>
            </a:extLst>
          </p:cNvPr>
          <p:cNvSpPr/>
          <p:nvPr userDrawn="1"/>
        </p:nvSpPr>
        <p:spPr>
          <a:xfrm>
            <a:off x="-34189" y="-197963"/>
            <a:ext cx="12267414" cy="71832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EB35-7E00-BD46-AAB2-F1095B9F63EF}" type="datetime1">
              <a:rPr lang="en-US" smtClean="0"/>
              <a:t>2/1/23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2EB360-E6EE-AF49-8CAF-CDD49E4D79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6061" y="415516"/>
            <a:ext cx="7173912" cy="480030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GoodHeadlinePro-Medium" panose="020B0504020101020102" pitchFamily="34" charset="77"/>
              </a:defRPr>
            </a:lvl1pPr>
            <a:lvl2pPr marL="249625" indent="0">
              <a:buNone/>
              <a:defRPr/>
            </a:lvl2pPr>
            <a:lvl3pPr marL="499249" indent="0">
              <a:buNone/>
              <a:defRPr/>
            </a:lvl3pPr>
            <a:lvl4pPr marL="748873" indent="0">
              <a:buNone/>
              <a:defRPr/>
            </a:lvl4pPr>
            <a:lvl5pPr marL="998497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7684F4-5F3F-6542-AAAC-0A9B6E4534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39778" y="6478467"/>
            <a:ext cx="1318430" cy="242696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650AF0EA-0D41-1B43-A4C8-C85350A78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9330" y="6625771"/>
            <a:ext cx="2743200" cy="117480"/>
          </a:xfrm>
          <a:prstGeom prst="rect">
            <a:avLst/>
          </a:prstGeom>
        </p:spPr>
        <p:txBody>
          <a:bodyPr/>
          <a:lstStyle/>
          <a:p>
            <a:fld id="{82099BC6-FDA8-4BDD-9C27-3342164AF2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678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E7EEB17-E9E6-8A43-8D44-9D28DAF6F0E1}"/>
              </a:ext>
            </a:extLst>
          </p:cNvPr>
          <p:cNvSpPr/>
          <p:nvPr userDrawn="1"/>
        </p:nvSpPr>
        <p:spPr>
          <a:xfrm>
            <a:off x="-34189" y="-197963"/>
            <a:ext cx="12267414" cy="71832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823909D-DFD9-9241-B14E-05978B5B69CD}"/>
              </a:ext>
            </a:extLst>
          </p:cNvPr>
          <p:cNvSpPr/>
          <p:nvPr userDrawn="1"/>
        </p:nvSpPr>
        <p:spPr>
          <a:xfrm>
            <a:off x="284375" y="101169"/>
            <a:ext cx="11623250" cy="6255186"/>
          </a:xfrm>
          <a:prstGeom prst="roundRect">
            <a:avLst>
              <a:gd name="adj" fmla="val 642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B218-13DD-D848-9E39-D9C6805101D2}" type="datetime1">
              <a:rPr lang="en-US" smtClean="0"/>
              <a:t>2/1/23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2EB360-E6EE-AF49-8CAF-CDD49E4D79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5488" y="443797"/>
            <a:ext cx="7173912" cy="480030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GoodHeadlinePro-Medium" panose="020B0504020101020102" pitchFamily="34" charset="77"/>
              </a:defRPr>
            </a:lvl1pPr>
            <a:lvl2pPr marL="249625" indent="0">
              <a:buNone/>
              <a:defRPr/>
            </a:lvl2pPr>
            <a:lvl3pPr marL="499249" indent="0">
              <a:buNone/>
              <a:defRPr/>
            </a:lvl3pPr>
            <a:lvl4pPr marL="748873" indent="0">
              <a:buNone/>
              <a:defRPr/>
            </a:lvl4pPr>
            <a:lvl5pPr marL="998497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EA0579-73E0-C444-AD8D-A379685DAD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39778" y="6478467"/>
            <a:ext cx="1318430" cy="242696"/>
          </a:xfrm>
          <a:prstGeom prst="rect">
            <a:avLst/>
          </a:prstGeom>
        </p:spPr>
      </p:pic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377037EC-C456-4E4A-AF2D-115D90BDC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9330" y="6625771"/>
            <a:ext cx="2743200" cy="11748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2099BC6-FDA8-4BDD-9C27-3342164AF2C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74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56" b="0" i="0">
                <a:solidFill>
                  <a:schemeClr val="tx1">
                    <a:tint val="75000"/>
                  </a:schemeClr>
                </a:solidFill>
                <a:latin typeface="Quattrocento Sans" panose="020B0502050000020003" pitchFamily="34" charset="0"/>
              </a:defRPr>
            </a:lvl1pPr>
          </a:lstStyle>
          <a:p>
            <a:fld id="{8DFDAAF9-0C57-494A-80D6-C729200372F0}" type="datetime1">
              <a:rPr lang="en-US" smtClean="0"/>
              <a:t>2/1/23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56" b="0" i="0">
                <a:solidFill>
                  <a:schemeClr val="tx1">
                    <a:tint val="75000"/>
                  </a:schemeClr>
                </a:solidFill>
                <a:latin typeface="Quattrocento Sans" panose="020B05020500000200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4235A3CD-FACE-6E4E-8198-D419B2788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89330" y="6502402"/>
            <a:ext cx="2743200" cy="117480"/>
          </a:xfrm>
          <a:prstGeom prst="rect">
            <a:avLst/>
          </a:prstGeom>
        </p:spPr>
        <p:txBody>
          <a:bodyPr/>
          <a:lstStyle>
            <a:lvl1pPr algn="r">
              <a:lnSpc>
                <a:spcPct val="100000"/>
              </a:lnSpc>
              <a:defRPr sz="700" b="0" i="0">
                <a:latin typeface="GoodHeadlinePro-CondNews" panose="020B0504020101020102" pitchFamily="34" charset="77"/>
              </a:defRPr>
            </a:lvl1pPr>
          </a:lstStyle>
          <a:p>
            <a:fld id="{82099BC6-FDA8-4BDD-9C27-3342164AF2C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69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8" r:id="rId2"/>
    <p:sldLayoutId id="2147483723" r:id="rId3"/>
    <p:sldLayoutId id="2147483719" r:id="rId4"/>
    <p:sldLayoutId id="2147483736" r:id="rId5"/>
  </p:sldLayoutIdLst>
  <p:hf hdr="0" ftr="0" dt="0"/>
  <p:txStyles>
    <p:titleStyle>
      <a:lvl1pPr algn="l" defTabSz="499249" rtl="0" eaLnBrk="1" latinLnBrk="0" hangingPunct="1">
        <a:lnSpc>
          <a:spcPct val="90000"/>
        </a:lnSpc>
        <a:spcBef>
          <a:spcPct val="0"/>
        </a:spcBef>
        <a:buNone/>
        <a:defRPr sz="2403" b="0" i="0" kern="1200">
          <a:solidFill>
            <a:schemeClr val="tx1"/>
          </a:solidFill>
          <a:latin typeface="Quattrocento Sans" panose="020B0502050000020003" pitchFamily="34" charset="0"/>
          <a:ea typeface="+mj-ea"/>
          <a:cs typeface="+mj-cs"/>
        </a:defRPr>
      </a:lvl1pPr>
    </p:titleStyle>
    <p:bodyStyle>
      <a:lvl1pPr marL="124812" indent="-124812" algn="l" defTabSz="499249" rtl="0" eaLnBrk="1" latinLnBrk="0" hangingPunct="1">
        <a:lnSpc>
          <a:spcPct val="90000"/>
        </a:lnSpc>
        <a:spcBef>
          <a:spcPts val="546"/>
        </a:spcBef>
        <a:buFont typeface="Arial" panose="020B0604020202020204" pitchFamily="34" charset="0"/>
        <a:buChar char="•"/>
        <a:defRPr sz="1529" b="0" i="0" kern="1200">
          <a:solidFill>
            <a:schemeClr val="tx1"/>
          </a:solidFill>
          <a:latin typeface="Quattrocento Sans" panose="020B0502050000020003" pitchFamily="34" charset="0"/>
          <a:ea typeface="+mn-ea"/>
          <a:cs typeface="+mn-cs"/>
        </a:defRPr>
      </a:lvl1pPr>
      <a:lvl2pPr marL="374437" indent="-124812" algn="l" defTabSz="499249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sz="1310" b="0" i="0" kern="1200">
          <a:solidFill>
            <a:schemeClr val="tx1"/>
          </a:solidFill>
          <a:latin typeface="Quattrocento Sans" panose="020B0502050000020003" pitchFamily="34" charset="0"/>
          <a:ea typeface="+mn-ea"/>
          <a:cs typeface="+mn-cs"/>
        </a:defRPr>
      </a:lvl2pPr>
      <a:lvl3pPr marL="624061" indent="-124812" algn="l" defTabSz="499249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sz="1092" b="0" i="0" kern="1200">
          <a:solidFill>
            <a:schemeClr val="tx1"/>
          </a:solidFill>
          <a:latin typeface="Quattrocento Sans" panose="020B0502050000020003" pitchFamily="34" charset="0"/>
          <a:ea typeface="+mn-ea"/>
          <a:cs typeface="+mn-cs"/>
        </a:defRPr>
      </a:lvl3pPr>
      <a:lvl4pPr marL="873685" indent="-124812" algn="l" defTabSz="499249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sz="983" b="0" i="0" kern="1200">
          <a:solidFill>
            <a:schemeClr val="tx1"/>
          </a:solidFill>
          <a:latin typeface="Quattrocento Sans" panose="020B0502050000020003" pitchFamily="34" charset="0"/>
          <a:ea typeface="+mn-ea"/>
          <a:cs typeface="+mn-cs"/>
        </a:defRPr>
      </a:lvl4pPr>
      <a:lvl5pPr marL="1123309" indent="-124812" algn="l" defTabSz="499249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sz="983" b="0" i="0" kern="1200">
          <a:solidFill>
            <a:schemeClr val="tx1"/>
          </a:solidFill>
          <a:latin typeface="Quattrocento Sans" panose="020B0502050000020003" pitchFamily="34" charset="0"/>
          <a:ea typeface="+mn-ea"/>
          <a:cs typeface="+mn-cs"/>
        </a:defRPr>
      </a:lvl5pPr>
      <a:lvl6pPr marL="1372934" indent="-124812" algn="l" defTabSz="499249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sz="983" kern="1200">
          <a:solidFill>
            <a:schemeClr val="tx1"/>
          </a:solidFill>
          <a:latin typeface="+mn-lt"/>
          <a:ea typeface="+mn-ea"/>
          <a:cs typeface="+mn-cs"/>
        </a:defRPr>
      </a:lvl6pPr>
      <a:lvl7pPr marL="1622558" indent="-124812" algn="l" defTabSz="499249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sz="983" kern="1200">
          <a:solidFill>
            <a:schemeClr val="tx1"/>
          </a:solidFill>
          <a:latin typeface="+mn-lt"/>
          <a:ea typeface="+mn-ea"/>
          <a:cs typeface="+mn-cs"/>
        </a:defRPr>
      </a:lvl7pPr>
      <a:lvl8pPr marL="1872183" indent="-124812" algn="l" defTabSz="499249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sz="983" kern="1200">
          <a:solidFill>
            <a:schemeClr val="tx1"/>
          </a:solidFill>
          <a:latin typeface="+mn-lt"/>
          <a:ea typeface="+mn-ea"/>
          <a:cs typeface="+mn-cs"/>
        </a:defRPr>
      </a:lvl8pPr>
      <a:lvl9pPr marL="2121807" indent="-124812" algn="l" defTabSz="499249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sz="9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99249" rtl="0" eaLnBrk="1" latinLnBrk="0" hangingPunct="1">
        <a:defRPr sz="983" kern="1200">
          <a:solidFill>
            <a:schemeClr val="tx1"/>
          </a:solidFill>
          <a:latin typeface="+mn-lt"/>
          <a:ea typeface="+mn-ea"/>
          <a:cs typeface="+mn-cs"/>
        </a:defRPr>
      </a:lvl1pPr>
      <a:lvl2pPr marL="249625" algn="l" defTabSz="499249" rtl="0" eaLnBrk="1" latinLnBrk="0" hangingPunct="1">
        <a:defRPr sz="983" kern="1200">
          <a:solidFill>
            <a:schemeClr val="tx1"/>
          </a:solidFill>
          <a:latin typeface="+mn-lt"/>
          <a:ea typeface="+mn-ea"/>
          <a:cs typeface="+mn-cs"/>
        </a:defRPr>
      </a:lvl2pPr>
      <a:lvl3pPr marL="499249" algn="l" defTabSz="499249" rtl="0" eaLnBrk="1" latinLnBrk="0" hangingPunct="1">
        <a:defRPr sz="983" kern="1200">
          <a:solidFill>
            <a:schemeClr val="tx1"/>
          </a:solidFill>
          <a:latin typeface="+mn-lt"/>
          <a:ea typeface="+mn-ea"/>
          <a:cs typeface="+mn-cs"/>
        </a:defRPr>
      </a:lvl3pPr>
      <a:lvl4pPr marL="748873" algn="l" defTabSz="499249" rtl="0" eaLnBrk="1" latinLnBrk="0" hangingPunct="1">
        <a:defRPr sz="983" kern="1200">
          <a:solidFill>
            <a:schemeClr val="tx1"/>
          </a:solidFill>
          <a:latin typeface="+mn-lt"/>
          <a:ea typeface="+mn-ea"/>
          <a:cs typeface="+mn-cs"/>
        </a:defRPr>
      </a:lvl4pPr>
      <a:lvl5pPr marL="998497" algn="l" defTabSz="499249" rtl="0" eaLnBrk="1" latinLnBrk="0" hangingPunct="1">
        <a:defRPr sz="983" kern="1200">
          <a:solidFill>
            <a:schemeClr val="tx1"/>
          </a:solidFill>
          <a:latin typeface="+mn-lt"/>
          <a:ea typeface="+mn-ea"/>
          <a:cs typeface="+mn-cs"/>
        </a:defRPr>
      </a:lvl5pPr>
      <a:lvl6pPr marL="1248122" algn="l" defTabSz="499249" rtl="0" eaLnBrk="1" latinLnBrk="0" hangingPunct="1">
        <a:defRPr sz="983" kern="1200">
          <a:solidFill>
            <a:schemeClr val="tx1"/>
          </a:solidFill>
          <a:latin typeface="+mn-lt"/>
          <a:ea typeface="+mn-ea"/>
          <a:cs typeface="+mn-cs"/>
        </a:defRPr>
      </a:lvl6pPr>
      <a:lvl7pPr marL="1497746" algn="l" defTabSz="499249" rtl="0" eaLnBrk="1" latinLnBrk="0" hangingPunct="1">
        <a:defRPr sz="983" kern="1200">
          <a:solidFill>
            <a:schemeClr val="tx1"/>
          </a:solidFill>
          <a:latin typeface="+mn-lt"/>
          <a:ea typeface="+mn-ea"/>
          <a:cs typeface="+mn-cs"/>
        </a:defRPr>
      </a:lvl7pPr>
      <a:lvl8pPr marL="1747371" algn="l" defTabSz="499249" rtl="0" eaLnBrk="1" latinLnBrk="0" hangingPunct="1">
        <a:defRPr sz="983" kern="1200">
          <a:solidFill>
            <a:schemeClr val="tx1"/>
          </a:solidFill>
          <a:latin typeface="+mn-lt"/>
          <a:ea typeface="+mn-ea"/>
          <a:cs typeface="+mn-cs"/>
        </a:defRPr>
      </a:lvl8pPr>
      <a:lvl9pPr marL="1996995" algn="l" defTabSz="499249" rtl="0" eaLnBrk="1" latinLnBrk="0" hangingPunct="1">
        <a:defRPr sz="9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chart" Target="../charts/chart1.xml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95">
            <a:extLst>
              <a:ext uri="{FF2B5EF4-FFF2-40B4-BE49-F238E27FC236}">
                <a16:creationId xmlns:a16="http://schemas.microsoft.com/office/drawing/2014/main" id="{C3BC710E-4B2A-6348-B5F3-B37264DA55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74921" y="1593821"/>
            <a:ext cx="1341120" cy="13411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AE7E10-3E53-8E4E-8314-763369488E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7164" y="711854"/>
            <a:ext cx="1635718" cy="3051710"/>
          </a:xfrm>
          <a:prstGeom prst="rect">
            <a:avLst/>
          </a:prstGeom>
        </p:spPr>
      </p:pic>
      <p:graphicFrame>
        <p:nvGraphicFramePr>
          <p:cNvPr id="102" name="Chart 101">
            <a:extLst>
              <a:ext uri="{FF2B5EF4-FFF2-40B4-BE49-F238E27FC236}">
                <a16:creationId xmlns:a16="http://schemas.microsoft.com/office/drawing/2014/main" id="{BA72E96D-5C02-7842-8245-374E8D9F90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7340099"/>
              </p:ext>
            </p:extLst>
          </p:nvPr>
        </p:nvGraphicFramePr>
        <p:xfrm>
          <a:off x="6099702" y="767966"/>
          <a:ext cx="3215012" cy="2198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2" name="Picture 61">
            <a:extLst>
              <a:ext uri="{FF2B5EF4-FFF2-40B4-BE49-F238E27FC236}">
                <a16:creationId xmlns:a16="http://schemas.microsoft.com/office/drawing/2014/main" id="{9FE06C76-F280-4815-B6B0-CB5A8E68F8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2405" y="5048075"/>
            <a:ext cx="1043589" cy="1043589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8BEA6D74-597A-4A4F-B164-2929C9F64F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9937" y="5089243"/>
            <a:ext cx="1043585" cy="1043585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DFBB2690-48EE-402E-9530-748BC0B29F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1688" y="4980762"/>
            <a:ext cx="1173650" cy="117365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0CBD792-C057-47B4-B2B5-E310E9CD79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6719" y="3971811"/>
            <a:ext cx="1043589" cy="104358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BDDA587-0373-4F50-A1AD-5C2DA7DBB5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85393" y="3995517"/>
            <a:ext cx="892672" cy="8926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967E8B-B733-4892-9524-501299DF8205}"/>
              </a:ext>
            </a:extLst>
          </p:cNvPr>
          <p:cNvSpPr txBox="1"/>
          <p:nvPr/>
        </p:nvSpPr>
        <p:spPr>
          <a:xfrm>
            <a:off x="4551391" y="3688147"/>
            <a:ext cx="1269002" cy="44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  <a:spcAft>
                <a:spcPts val="230"/>
              </a:spcAft>
            </a:pPr>
            <a:r>
              <a:rPr lang="en-US" sz="1100" dirty="0">
                <a:solidFill>
                  <a:schemeClr val="tx2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##### </a:t>
            </a:r>
            <a:r>
              <a:rPr lang="en-US" sz="11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100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######</a:t>
            </a:r>
            <a:br>
              <a:rPr lang="en-US" sz="1000" dirty="0">
                <a:solidFill>
                  <a:schemeClr val="tx2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student enrollment</a:t>
            </a:r>
            <a:endParaRPr lang="en-US" sz="1000" dirty="0">
              <a:solidFill>
                <a:schemeClr val="tx2"/>
              </a:solidFill>
              <a:latin typeface="Arial Narrow" panose="020B0604020202020204" pitchFamily="34" charset="0"/>
              <a:ea typeface="Roboto Condensed Light" panose="02000000000000000000" pitchFamily="2" charset="0"/>
              <a:cs typeface="Arial Narrow" panose="020B0604020202020204" pitchFamily="34" charset="0"/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1757652-7862-43E2-92B0-720BE73BC719}"/>
              </a:ext>
            </a:extLst>
          </p:cNvPr>
          <p:cNvCxnSpPr>
            <a:cxnSpLocks/>
          </p:cNvCxnSpPr>
          <p:nvPr/>
        </p:nvCxnSpPr>
        <p:spPr>
          <a:xfrm>
            <a:off x="6219443" y="3185811"/>
            <a:ext cx="54522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C7941CBA-9319-4A76-A474-9D3F71B5D933}"/>
              </a:ext>
            </a:extLst>
          </p:cNvPr>
          <p:cNvCxnSpPr>
            <a:cxnSpLocks/>
          </p:cNvCxnSpPr>
          <p:nvPr/>
        </p:nvCxnSpPr>
        <p:spPr>
          <a:xfrm>
            <a:off x="6219443" y="245148"/>
            <a:ext cx="0" cy="614569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68">
            <a:extLst>
              <a:ext uri="{FF2B5EF4-FFF2-40B4-BE49-F238E27FC236}">
                <a16:creationId xmlns:a16="http://schemas.microsoft.com/office/drawing/2014/main" id="{B94274DF-2D74-439F-BB2C-DD4394FAF3E0}"/>
              </a:ext>
            </a:extLst>
          </p:cNvPr>
          <p:cNvSpPr/>
          <p:nvPr/>
        </p:nvSpPr>
        <p:spPr>
          <a:xfrm>
            <a:off x="6629481" y="5070054"/>
            <a:ext cx="840795" cy="84079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73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CFA6D84-08E8-49A7-AB88-71758F2F00D4}"/>
              </a:ext>
            </a:extLst>
          </p:cNvPr>
          <p:cNvSpPr txBox="1"/>
          <p:nvPr/>
        </p:nvSpPr>
        <p:spPr>
          <a:xfrm>
            <a:off x="6232656" y="5910782"/>
            <a:ext cx="16739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incidents of violence (per 100 students)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1EFD3E5-BF17-43E5-B485-68B3894E2AFE}"/>
              </a:ext>
            </a:extLst>
          </p:cNvPr>
          <p:cNvSpPr txBox="1"/>
          <p:nvPr/>
        </p:nvSpPr>
        <p:spPr>
          <a:xfrm>
            <a:off x="9327875" y="4840327"/>
            <a:ext cx="1600402" cy="42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reported incidents of bullying (per 100 students)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42DB3A9-0F6C-4129-B014-C84F1BD556E3}"/>
              </a:ext>
            </a:extLst>
          </p:cNvPr>
          <p:cNvSpPr txBox="1"/>
          <p:nvPr/>
        </p:nvSpPr>
        <p:spPr>
          <a:xfrm>
            <a:off x="6356570" y="3312919"/>
            <a:ext cx="1635314" cy="30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30"/>
              </a:spcAft>
            </a:pPr>
            <a:r>
              <a:rPr lang="en-US" sz="1379" b="1" dirty="0"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Discipline &amp; Safety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A8AF88D-4BED-44BB-A451-86E155FA6FA7}"/>
              </a:ext>
            </a:extLst>
          </p:cNvPr>
          <p:cNvSpPr txBox="1"/>
          <p:nvPr/>
        </p:nvSpPr>
        <p:spPr>
          <a:xfrm>
            <a:off x="6498261" y="5332965"/>
            <a:ext cx="10913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 </a:t>
            </a:r>
            <a:r>
              <a:rPr lang="en-US" sz="14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400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BE685257-9926-47F8-BBE6-39374E05CE36}"/>
              </a:ext>
            </a:extLst>
          </p:cNvPr>
          <p:cNvSpPr/>
          <p:nvPr/>
        </p:nvSpPr>
        <p:spPr>
          <a:xfrm>
            <a:off x="7710886" y="3991674"/>
            <a:ext cx="840795" cy="84079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73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206317B-AC85-4CC6-8956-81EED2D0200C}"/>
              </a:ext>
            </a:extLst>
          </p:cNvPr>
          <p:cNvSpPr txBox="1"/>
          <p:nvPr/>
        </p:nvSpPr>
        <p:spPr>
          <a:xfrm>
            <a:off x="7578074" y="4270257"/>
            <a:ext cx="10913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 </a:t>
            </a:r>
            <a:r>
              <a:rPr lang="en-US" sz="14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400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6923772-ADB0-485D-812E-3F9CFDDF9370}"/>
              </a:ext>
            </a:extLst>
          </p:cNvPr>
          <p:cNvSpPr/>
          <p:nvPr/>
        </p:nvSpPr>
        <p:spPr>
          <a:xfrm>
            <a:off x="9707678" y="3986894"/>
            <a:ext cx="840795" cy="84079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73" dirty="0">
                <a:latin typeface="Roboto Condensed" panose="02000000000000000000" pitchFamily="2" charset="0"/>
                <a:ea typeface="Roboto Condensed" panose="02000000000000000000" pitchFamily="2" charset="0"/>
              </a:rPr>
              <a:t>  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822538C-34BE-4313-87A6-E49932DC7320}"/>
              </a:ext>
            </a:extLst>
          </p:cNvPr>
          <p:cNvSpPr txBox="1"/>
          <p:nvPr/>
        </p:nvSpPr>
        <p:spPr>
          <a:xfrm>
            <a:off x="9576457" y="4250723"/>
            <a:ext cx="10913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 </a:t>
            </a:r>
            <a:r>
              <a:rPr lang="en-US" sz="14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400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832B459-96C7-4550-845C-A41F8047CCCF}"/>
              </a:ext>
            </a:extLst>
          </p:cNvPr>
          <p:cNvSpPr txBox="1"/>
          <p:nvPr/>
        </p:nvSpPr>
        <p:spPr>
          <a:xfrm>
            <a:off x="7429744" y="4827689"/>
            <a:ext cx="13961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restraints and seclusions</a:t>
            </a:r>
            <a:b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(per 100 students)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360DE89-EE69-4BF1-BB90-D06D45CE7C10}"/>
              </a:ext>
            </a:extLst>
          </p:cNvPr>
          <p:cNvSpPr txBox="1"/>
          <p:nvPr/>
        </p:nvSpPr>
        <p:spPr>
          <a:xfrm>
            <a:off x="825393" y="4700042"/>
            <a:ext cx="1351564" cy="398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2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 </a:t>
            </a:r>
            <a: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000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</a:t>
            </a:r>
            <a:b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students with disabilities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162B354-0ACC-47AD-B4C1-7D266CE4AAB8}"/>
              </a:ext>
            </a:extLst>
          </p:cNvPr>
          <p:cNvSpPr txBox="1"/>
          <p:nvPr/>
        </p:nvSpPr>
        <p:spPr>
          <a:xfrm>
            <a:off x="2362400" y="4700042"/>
            <a:ext cx="18287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2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 </a:t>
            </a:r>
            <a: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000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</a:t>
            </a:r>
            <a:b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eligible for Free &amp; Reduced Lunch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77DE9D7-F9B4-4C1C-988C-510C5D7BA162}"/>
              </a:ext>
            </a:extLst>
          </p:cNvPr>
          <p:cNvSpPr txBox="1"/>
          <p:nvPr/>
        </p:nvSpPr>
        <p:spPr>
          <a:xfrm>
            <a:off x="131583" y="5903352"/>
            <a:ext cx="2755342" cy="398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2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 </a:t>
            </a:r>
            <a: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000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</a:t>
            </a:r>
            <a:br>
              <a:rPr lang="en-US" sz="1000" dirty="0">
                <a:solidFill>
                  <a:schemeClr val="accent2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proficiency in English Language Arts (ELA)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85BD43C-42C5-4516-A967-D67BD0C05A49}"/>
              </a:ext>
            </a:extLst>
          </p:cNvPr>
          <p:cNvSpPr txBox="1"/>
          <p:nvPr/>
        </p:nvSpPr>
        <p:spPr>
          <a:xfrm>
            <a:off x="2631078" y="5903352"/>
            <a:ext cx="1633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2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 </a:t>
            </a:r>
            <a: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000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</a:t>
            </a:r>
            <a:br>
              <a:rPr lang="en-US" sz="1000" dirty="0">
                <a:solidFill>
                  <a:schemeClr val="accent2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proficiency in mathematics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5AF58AA-495A-43D0-863B-66351E3B6BD4}"/>
              </a:ext>
            </a:extLst>
          </p:cNvPr>
          <p:cNvSpPr/>
          <p:nvPr/>
        </p:nvSpPr>
        <p:spPr>
          <a:xfrm>
            <a:off x="394696" y="1495868"/>
            <a:ext cx="1095172" cy="37741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100" b="1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Ethnicity &amp; Race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76133ED-B705-49B5-91F9-F055EDD19C3E}"/>
              </a:ext>
            </a:extLst>
          </p:cNvPr>
          <p:cNvSpPr txBox="1"/>
          <p:nvPr/>
        </p:nvSpPr>
        <p:spPr>
          <a:xfrm>
            <a:off x="4250404" y="5903352"/>
            <a:ext cx="1496218" cy="398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2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$##### </a:t>
            </a:r>
            <a: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</a:t>
            </a:r>
            <a:r>
              <a:rPr lang="en-US" sz="1000" dirty="0">
                <a:solidFill>
                  <a:schemeClr val="tx2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 </a:t>
            </a:r>
            <a:r>
              <a:rPr lang="en-US" sz="1000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$#####</a:t>
            </a:r>
            <a:endParaRPr lang="en-US" sz="1000" dirty="0">
              <a:solidFill>
                <a:schemeClr val="accent1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ctr"/>
            <a: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cost per pupil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9008B6E-45B1-4880-8635-810DF62C82DA}"/>
              </a:ext>
            </a:extLst>
          </p:cNvPr>
          <p:cNvSpPr txBox="1"/>
          <p:nvPr/>
        </p:nvSpPr>
        <p:spPr>
          <a:xfrm>
            <a:off x="6314799" y="344438"/>
            <a:ext cx="1669257" cy="30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30"/>
              </a:spcAft>
            </a:pPr>
            <a:r>
              <a:rPr lang="en-US" sz="1379" b="1" dirty="0"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Student Well-Being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A0A847B-EE6B-4919-AF44-A076BC13343A}"/>
              </a:ext>
            </a:extLst>
          </p:cNvPr>
          <p:cNvSpPr/>
          <p:nvPr/>
        </p:nvSpPr>
        <p:spPr>
          <a:xfrm>
            <a:off x="10716191" y="5056234"/>
            <a:ext cx="840795" cy="84079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73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73F27D5-0C05-4C69-A3CD-944CDE3DB096}"/>
              </a:ext>
            </a:extLst>
          </p:cNvPr>
          <p:cNvSpPr txBox="1"/>
          <p:nvPr/>
        </p:nvSpPr>
        <p:spPr>
          <a:xfrm>
            <a:off x="10168670" y="5897028"/>
            <a:ext cx="1935837" cy="42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99236">
              <a:defRPr/>
            </a:pPr>
            <a: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students receiving </a:t>
            </a:r>
            <a:b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in-school suspensions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22EAF7E-42B0-4462-9271-50774A4F54EA}"/>
              </a:ext>
            </a:extLst>
          </p:cNvPr>
          <p:cNvSpPr txBox="1"/>
          <p:nvPr/>
        </p:nvSpPr>
        <p:spPr>
          <a:xfrm>
            <a:off x="10584969" y="5349560"/>
            <a:ext cx="10913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 </a:t>
            </a:r>
            <a:r>
              <a:rPr lang="en-US" sz="12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</a:t>
            </a:r>
            <a:r>
              <a:rPr lang="en-US" sz="1200" dirty="0">
                <a:solidFill>
                  <a:schemeClr val="bg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 </a:t>
            </a:r>
            <a:r>
              <a:rPr lang="en-US" sz="1200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CAB3F8C5-9B19-428E-AD80-590082A94D3A}"/>
              </a:ext>
            </a:extLst>
          </p:cNvPr>
          <p:cNvSpPr/>
          <p:nvPr/>
        </p:nvSpPr>
        <p:spPr>
          <a:xfrm>
            <a:off x="8677584" y="5060925"/>
            <a:ext cx="840795" cy="84079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73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3B7EB15-FED5-414F-9682-D640317FD2F5}"/>
              </a:ext>
            </a:extLst>
          </p:cNvPr>
          <p:cNvSpPr txBox="1"/>
          <p:nvPr/>
        </p:nvSpPr>
        <p:spPr>
          <a:xfrm>
            <a:off x="8120271" y="5901720"/>
            <a:ext cx="1935838" cy="42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99236">
              <a:defRPr/>
            </a:pPr>
            <a: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students receiving </a:t>
            </a:r>
            <a:b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out-of-school suspensions 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400E9AB-E98D-4EEA-B2F9-BD22FB802938}"/>
              </a:ext>
            </a:extLst>
          </p:cNvPr>
          <p:cNvSpPr txBox="1"/>
          <p:nvPr/>
        </p:nvSpPr>
        <p:spPr>
          <a:xfrm>
            <a:off x="8573708" y="5354251"/>
            <a:ext cx="10913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 </a:t>
            </a:r>
            <a:r>
              <a:rPr lang="en-US" sz="12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</a:t>
            </a:r>
            <a:r>
              <a:rPr lang="en-US" sz="1200" dirty="0">
                <a:solidFill>
                  <a:schemeClr val="bg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 </a:t>
            </a:r>
            <a:r>
              <a:rPr lang="en-US" sz="1200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AA28939-17F4-4E37-A480-861305AA65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463329"/>
              </p:ext>
            </p:extLst>
          </p:nvPr>
        </p:nvGraphicFramePr>
        <p:xfrm>
          <a:off x="481090" y="1873601"/>
          <a:ext cx="3491617" cy="1874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6811">
                  <a:extLst>
                    <a:ext uri="{9D8B030D-6E8A-4147-A177-3AD203B41FA5}">
                      <a16:colId xmlns:a16="http://schemas.microsoft.com/office/drawing/2014/main" val="3317210922"/>
                    </a:ext>
                  </a:extLst>
                </a:gridCol>
                <a:gridCol w="941925">
                  <a:extLst>
                    <a:ext uri="{9D8B030D-6E8A-4147-A177-3AD203B41FA5}">
                      <a16:colId xmlns:a16="http://schemas.microsoft.com/office/drawing/2014/main" val="156446500"/>
                    </a:ext>
                  </a:extLst>
                </a:gridCol>
                <a:gridCol w="722881">
                  <a:extLst>
                    <a:ext uri="{9D8B030D-6E8A-4147-A177-3AD203B41FA5}">
                      <a16:colId xmlns:a16="http://schemas.microsoft.com/office/drawing/2014/main" val="209444685"/>
                    </a:ext>
                  </a:extLst>
                </a:gridCol>
              </a:tblGrid>
              <a:tr h="2537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American Indian or Alaskan</a:t>
                      </a:r>
                    </a:p>
                  </a:txBody>
                  <a:tcPr marL="70066" marR="70066" marT="35033" marB="350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N/A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0648600"/>
                  </a:ext>
                </a:extLst>
              </a:tr>
              <a:tr h="256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Asian or Pacific Islander</a:t>
                      </a:r>
                    </a:p>
                  </a:txBody>
                  <a:tcPr marL="70066" marR="70066" marT="35033" marB="350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&lt;10%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&lt;10%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356161"/>
                  </a:ext>
                </a:extLst>
              </a:tr>
              <a:tr h="256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Black or African American</a:t>
                      </a:r>
                    </a:p>
                  </a:txBody>
                  <a:tcPr marL="70066" marR="70066" marT="35033" marB="350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N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&lt;10%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322405"/>
                  </a:ext>
                </a:extLst>
              </a:tr>
              <a:tr h="256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Hispanic or Latino</a:t>
                      </a:r>
                    </a:p>
                  </a:txBody>
                  <a:tcPr marL="70066" marR="70066" marT="35033" marB="350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&lt;10%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&lt;10%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078191"/>
                  </a:ext>
                </a:extLst>
              </a:tr>
              <a:tr h="256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White</a:t>
                      </a:r>
                    </a:p>
                  </a:txBody>
                  <a:tcPr marL="70066" marR="70066" marT="35033" marB="350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85.1%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88.6%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314382"/>
                  </a:ext>
                </a:extLst>
              </a:tr>
              <a:tr h="256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Multiple Races</a:t>
                      </a:r>
                    </a:p>
                  </a:txBody>
                  <a:tcPr marL="70066" marR="70066" marT="35033" marB="350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&lt;10%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&lt;10%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5289264"/>
                  </a:ext>
                </a:extLst>
              </a:tr>
              <a:tr h="339007">
                <a:tc gridSpan="3">
                  <a:txBody>
                    <a:bodyPr/>
                    <a:lstStyle/>
                    <a:p>
                      <a:pPr marL="0" marR="0" lvl="0" indent="0" algn="l" defTabSz="65151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N = Data suppressed due to student population being &lt;11; N/A = Data not applicable</a:t>
                      </a:r>
                    </a:p>
                  </a:txBody>
                  <a:tcPr marL="70066" marR="70066" marT="35033" marB="350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3B6E8F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2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786837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E3460A6E-5B8E-4A1E-BF72-3F4CFCE97580}"/>
              </a:ext>
            </a:extLst>
          </p:cNvPr>
          <p:cNvSpPr txBox="1"/>
          <p:nvPr/>
        </p:nvSpPr>
        <p:spPr>
          <a:xfrm>
            <a:off x="4291276" y="4700042"/>
            <a:ext cx="1414474" cy="398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2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</a:t>
            </a:r>
            <a: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 ||</a:t>
            </a:r>
            <a:r>
              <a:rPr lang="en-US" sz="1000" dirty="0">
                <a:solidFill>
                  <a:schemeClr val="accent2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 </a:t>
            </a:r>
            <a:r>
              <a:rPr lang="en-US" sz="1000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 </a:t>
            </a:r>
            <a:b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average class size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AF17C6-1ED3-0946-9D2E-27E43373C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99BC6-FDA8-4BDD-9C27-3342164AF2CA}" type="slidenum">
              <a:rPr lang="en-US" smtClean="0"/>
              <a:t>1</a:t>
            </a:fld>
            <a:endParaRPr lang="en-US" dirty="0"/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AD36215A-C63E-3442-940E-160A0FF3B6A2}"/>
              </a:ext>
            </a:extLst>
          </p:cNvPr>
          <p:cNvSpPr/>
          <p:nvPr/>
        </p:nvSpPr>
        <p:spPr>
          <a:xfrm>
            <a:off x="455305" y="1167314"/>
            <a:ext cx="1571102" cy="314795"/>
          </a:xfrm>
          <a:prstGeom prst="roundRect">
            <a:avLst>
              <a:gd name="adj" fmla="val 388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941BBF3-AA08-8D4A-B4FD-E6D38E185A7C}"/>
              </a:ext>
            </a:extLst>
          </p:cNvPr>
          <p:cNvSpPr/>
          <p:nvPr/>
        </p:nvSpPr>
        <p:spPr>
          <a:xfrm>
            <a:off x="488759" y="1209367"/>
            <a:ext cx="263626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30"/>
              </a:spcAft>
            </a:pPr>
            <a:r>
              <a:rPr lang="en-US" sz="1000" dirty="0">
                <a:solidFill>
                  <a:schemeClr val="tx2"/>
                </a:solidFill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ABC School </a:t>
            </a:r>
            <a:r>
              <a:rPr lang="en-US" sz="1000" dirty="0"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000" dirty="0">
                <a:solidFill>
                  <a:schemeClr val="accent1"/>
                </a:solidFill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School District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B6FB5E5-8B6D-634C-A7C8-48AD262512BB}"/>
              </a:ext>
            </a:extLst>
          </p:cNvPr>
          <p:cNvSpPr/>
          <p:nvPr/>
        </p:nvSpPr>
        <p:spPr>
          <a:xfrm>
            <a:off x="3908253" y="440555"/>
            <a:ext cx="1377300" cy="3486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4000"/>
              </a:lnSpc>
              <a:spcAft>
                <a:spcPts val="230"/>
              </a:spcAft>
            </a:pPr>
            <a:r>
              <a:rPr lang="en-US" sz="1600" dirty="0">
                <a:solidFill>
                  <a:schemeClr val="tx2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Name of School</a:t>
            </a:r>
            <a:endParaRPr lang="en-US" sz="1600" dirty="0">
              <a:solidFill>
                <a:schemeClr val="accent2"/>
              </a:solidFill>
              <a:latin typeface="Arial Narrow" panose="020B0604020202020204" pitchFamily="34" charset="0"/>
              <a:ea typeface="Roboto Condensed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057E960-2AC3-D24C-8BC0-668D60D023DC}"/>
              </a:ext>
            </a:extLst>
          </p:cNvPr>
          <p:cNvSpPr txBox="1"/>
          <p:nvPr/>
        </p:nvSpPr>
        <p:spPr>
          <a:xfrm>
            <a:off x="353548" y="314063"/>
            <a:ext cx="3709634" cy="52212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Aft>
                <a:spcPts val="230"/>
              </a:spcAft>
            </a:pP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School Data Profile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6A45B44-AB8C-D54C-95AC-1480966D2CCE}"/>
              </a:ext>
            </a:extLst>
          </p:cNvPr>
          <p:cNvSpPr txBox="1"/>
          <p:nvPr/>
        </p:nvSpPr>
        <p:spPr>
          <a:xfrm>
            <a:off x="369328" y="797433"/>
            <a:ext cx="3440662" cy="30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30"/>
              </a:spcAft>
            </a:pPr>
            <a:r>
              <a:rPr lang="en-US" sz="1379" b="1" dirty="0"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School Snapshot</a:t>
            </a: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DE8D9C75-76E9-674B-9E40-0C8B5B4B9C07}"/>
              </a:ext>
            </a:extLst>
          </p:cNvPr>
          <p:cNvSpPr/>
          <p:nvPr/>
        </p:nvSpPr>
        <p:spPr>
          <a:xfrm>
            <a:off x="7909568" y="3296816"/>
            <a:ext cx="1635313" cy="325752"/>
          </a:xfrm>
          <a:prstGeom prst="roundRect">
            <a:avLst>
              <a:gd name="adj" fmla="val 3882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2A3A73C-F716-4444-A818-CB1B13E205CE}"/>
              </a:ext>
            </a:extLst>
          </p:cNvPr>
          <p:cNvSpPr txBox="1"/>
          <p:nvPr/>
        </p:nvSpPr>
        <p:spPr>
          <a:xfrm>
            <a:off x="9057873" y="2593647"/>
            <a:ext cx="2575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2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</a:t>
            </a:r>
            <a: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 || </a:t>
            </a:r>
            <a:r>
              <a:rPr lang="en-US" sz="1000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</a:t>
            </a:r>
            <a:b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students habitually truant (per 100 students)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648DD40-D0BF-974E-98F4-DF1B2DA0541B}"/>
              </a:ext>
            </a:extLst>
          </p:cNvPr>
          <p:cNvSpPr txBox="1"/>
          <p:nvPr/>
        </p:nvSpPr>
        <p:spPr>
          <a:xfrm>
            <a:off x="8588007" y="1496447"/>
            <a:ext cx="1843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2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###</a:t>
            </a:r>
            <a: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 || </a:t>
            </a:r>
            <a:r>
              <a:rPr lang="en-US" sz="1000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### </a:t>
            </a:r>
          </a:p>
          <a:p>
            <a:pPr algn="ctr"/>
            <a: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students per counselor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6ED6B98F-59E8-404B-9AEC-B3E7C6FF40FE}"/>
              </a:ext>
            </a:extLst>
          </p:cNvPr>
          <p:cNvSpPr txBox="1"/>
          <p:nvPr/>
        </p:nvSpPr>
        <p:spPr>
          <a:xfrm>
            <a:off x="10333135" y="1439978"/>
            <a:ext cx="19960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2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</a:t>
            </a:r>
            <a: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 || </a:t>
            </a:r>
            <a:r>
              <a:rPr lang="en-US" sz="1000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 </a:t>
            </a:r>
            <a:b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nurse visits </a:t>
            </a:r>
            <a:b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10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(per 100 students)</a:t>
            </a: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747095AC-6EA5-314A-A25A-3B9CB4FB12C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98112" y="686571"/>
            <a:ext cx="881539" cy="881539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F44EC6E9-D542-7B4E-B520-E2ECF5AAF01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66856" y="564865"/>
            <a:ext cx="918724" cy="918724"/>
          </a:xfrm>
          <a:prstGeom prst="rect">
            <a:avLst/>
          </a:prstGeom>
        </p:spPr>
      </p:pic>
      <p:pic>
        <p:nvPicPr>
          <p:cNvPr id="101" name="Graphic 100">
            <a:extLst>
              <a:ext uri="{FF2B5EF4-FFF2-40B4-BE49-F238E27FC236}">
                <a16:creationId xmlns:a16="http://schemas.microsoft.com/office/drawing/2014/main" id="{44430087-E446-C640-8386-756B3E5C088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39538" y="1819005"/>
            <a:ext cx="925734" cy="925734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id="{6E2A8B28-55F5-A246-931D-FEDF55353DF7}"/>
              </a:ext>
            </a:extLst>
          </p:cNvPr>
          <p:cNvSpPr txBox="1"/>
          <p:nvPr/>
        </p:nvSpPr>
        <p:spPr>
          <a:xfrm>
            <a:off x="6618494" y="1455367"/>
            <a:ext cx="199609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of students </a:t>
            </a:r>
          </a:p>
          <a:p>
            <a:pPr algn="ctr"/>
            <a:r>
              <a:rPr lang="en-US" sz="11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receiving mental </a:t>
            </a:r>
          </a:p>
          <a:p>
            <a:pPr algn="ctr"/>
            <a:r>
              <a:rPr lang="en-US" sz="11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health services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FF74353-285E-D540-9FEB-60EE1310210D}"/>
              </a:ext>
            </a:extLst>
          </p:cNvPr>
          <p:cNvSpPr/>
          <p:nvPr/>
        </p:nvSpPr>
        <p:spPr>
          <a:xfrm>
            <a:off x="7956063" y="3341973"/>
            <a:ext cx="156231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30"/>
              </a:spcAft>
            </a:pPr>
            <a:r>
              <a:rPr lang="en-US" sz="1000" dirty="0">
                <a:solidFill>
                  <a:schemeClr val="bg1"/>
                </a:solidFill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ABC School </a:t>
            </a:r>
            <a:r>
              <a:rPr lang="en-US" sz="1000" dirty="0"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000" dirty="0">
                <a:solidFill>
                  <a:schemeClr val="accent1"/>
                </a:solidFill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School District</a:t>
            </a:r>
          </a:p>
        </p:txBody>
      </p:sp>
      <p:sp>
        <p:nvSpPr>
          <p:cNvPr id="106" name="Rounded Rectangle 105">
            <a:extLst>
              <a:ext uri="{FF2B5EF4-FFF2-40B4-BE49-F238E27FC236}">
                <a16:creationId xmlns:a16="http://schemas.microsoft.com/office/drawing/2014/main" id="{4503F6EA-73AC-B04D-9781-4543FA753835}"/>
              </a:ext>
            </a:extLst>
          </p:cNvPr>
          <p:cNvSpPr/>
          <p:nvPr/>
        </p:nvSpPr>
        <p:spPr>
          <a:xfrm>
            <a:off x="7864188" y="326064"/>
            <a:ext cx="1537910" cy="314795"/>
          </a:xfrm>
          <a:prstGeom prst="roundRect">
            <a:avLst>
              <a:gd name="adj" fmla="val 388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24F73595-63FC-B247-B495-512D395F3C64}"/>
              </a:ext>
            </a:extLst>
          </p:cNvPr>
          <p:cNvSpPr/>
          <p:nvPr/>
        </p:nvSpPr>
        <p:spPr>
          <a:xfrm>
            <a:off x="7897641" y="368117"/>
            <a:ext cx="181003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30"/>
              </a:spcAft>
            </a:pPr>
            <a:r>
              <a:rPr lang="en-US" sz="1000" dirty="0">
                <a:solidFill>
                  <a:schemeClr val="tx2"/>
                </a:solidFill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ABC School </a:t>
            </a:r>
            <a:r>
              <a:rPr lang="en-US" sz="1000" dirty="0"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000" dirty="0">
                <a:solidFill>
                  <a:schemeClr val="accent1"/>
                </a:solidFill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School District</a:t>
            </a:r>
          </a:p>
        </p:txBody>
      </p:sp>
      <p:pic>
        <p:nvPicPr>
          <p:cNvPr id="61" name="Graphic 60">
            <a:extLst>
              <a:ext uri="{FF2B5EF4-FFF2-40B4-BE49-F238E27FC236}">
                <a16:creationId xmlns:a16="http://schemas.microsoft.com/office/drawing/2014/main" id="{0A45E1FF-A0FB-3647-87D2-A2CE8E6B5E6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739412" y="2782270"/>
            <a:ext cx="430530" cy="45444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3AE911C-A143-3531-150A-D24ABC696AB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223383" y="4154593"/>
            <a:ext cx="538288" cy="538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940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FE50C6B-F6F9-B943-ABD5-B7106EE48A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538363"/>
              </p:ext>
            </p:extLst>
          </p:nvPr>
        </p:nvGraphicFramePr>
        <p:xfrm>
          <a:off x="193304" y="93280"/>
          <a:ext cx="11829921" cy="613431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88042">
                  <a:extLst>
                    <a:ext uri="{9D8B030D-6E8A-4147-A177-3AD203B41FA5}">
                      <a16:colId xmlns:a16="http://schemas.microsoft.com/office/drawing/2014/main" val="3729719040"/>
                    </a:ext>
                  </a:extLst>
                </a:gridCol>
                <a:gridCol w="1136904">
                  <a:extLst>
                    <a:ext uri="{9D8B030D-6E8A-4147-A177-3AD203B41FA5}">
                      <a16:colId xmlns:a16="http://schemas.microsoft.com/office/drawing/2014/main" val="1983427969"/>
                    </a:ext>
                  </a:extLst>
                </a:gridCol>
                <a:gridCol w="7904975">
                  <a:extLst>
                    <a:ext uri="{9D8B030D-6E8A-4147-A177-3AD203B41FA5}">
                      <a16:colId xmlns:a16="http://schemas.microsoft.com/office/drawing/2014/main" val="3946838839"/>
                    </a:ext>
                  </a:extLst>
                </a:gridCol>
              </a:tblGrid>
              <a:tr h="330301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Indicator Name</a:t>
                      </a:r>
                    </a:p>
                  </a:txBody>
                  <a:tcPr marL="45720" marR="4572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Year</a:t>
                      </a:r>
                    </a:p>
                  </a:txBody>
                  <a:tcPr marL="45720" marR="4572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Link to Data Source</a:t>
                      </a:r>
                    </a:p>
                  </a:txBody>
                  <a:tcPr marL="45720" marR="4572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6182324"/>
                  </a:ext>
                </a:extLst>
              </a:tr>
              <a:tr h="3834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Ethnicity &amp; Race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https://dashboard.nh.gov/t/DOE/views/iReport/FrontPage?:iid=1&amp;:tabs=no&amp;:isGuestRedirectFromVizportal=y&amp;:embed=y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3982364"/>
                  </a:ext>
                </a:extLst>
              </a:tr>
              <a:tr h="3195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Student enrollment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  https://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dashboard.nh.gov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/t/DOE/views/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iReport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/FrontPage?: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iid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=1&amp;:tabs=no&amp;: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isGuestRedirectFromVizportal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=y&amp;:embed=y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4336047"/>
                  </a:ext>
                </a:extLst>
              </a:tr>
              <a:tr h="3834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Students with disabilities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dashboard.nh.gov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/t/DOE/views/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iReport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/FrontPage?: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iid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=1&amp;:tabs=no&amp;: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isGuestRedirectFromVizportal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=y&amp;:embed=y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944589"/>
                  </a:ext>
                </a:extLst>
              </a:tr>
              <a:tr h="3286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Eligible for Free &amp; Reduced Lunch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www.education.nh.gov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/sites/g/files/ehbemt326/files/inline-documents/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sonh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/lunch-school21-22.xls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8004854"/>
                  </a:ext>
                </a:extLst>
              </a:tr>
              <a:tr h="3350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Average class size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https://dashboard.nh.gov/t/DOE/views/iReport/FrontPage?:iid=1&amp;:tabs=no&amp;:isGuestRedirectFromVizportal=y&amp;:embed=y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4208213"/>
                  </a:ext>
                </a:extLst>
              </a:tr>
              <a:tr h="3420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Proficiency in English Language Arts (ELA)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dashboard.nh.gov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/t/DOE/views/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iReport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/FrontPage?: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iid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=1&amp;:tabs=no&amp;: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isGuestRedirectFromVizportal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=y&amp;:embed=y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3688203"/>
                  </a:ext>
                </a:extLst>
              </a:tr>
              <a:tr h="2800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Proficiency in mathematics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dashboard.nh.gov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/t/DOE/views/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iReport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/FrontPage?: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iid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=1&amp;:tabs=no&amp;: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isGuestRedirectFromVizportal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=y&amp;:embed=y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377076"/>
                  </a:ext>
                </a:extLst>
              </a:tr>
              <a:tr h="2928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Cost per pupil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dashboard.nh.gov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/t/DOE/views/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iReport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/FrontPage?: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iid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=1&amp;:tabs=no&amp;: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isGuestRedirectFromVizportal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=y&amp;:embed=y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5160031"/>
                  </a:ext>
                </a:extLst>
              </a:tr>
              <a:tr h="3585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Students receiving mental health services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school records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7429328"/>
                  </a:ext>
                </a:extLst>
              </a:tr>
              <a:tr h="3299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Nurse visits (per 100 students)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school records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0008337"/>
                  </a:ext>
                </a:extLst>
              </a:tr>
              <a:tr h="303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Students per counselor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https://dashboard.nh.gov/#/site/DOE/views/iExplore/Explore-Dashboard?:iid=2&amp;:tabs=no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355310"/>
                  </a:ext>
                </a:extLst>
              </a:tr>
              <a:tr h="3225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Students habitually truant (per 100 students)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www.education.nh.gov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/sites/g/files/ehbemt326/files/inline-documents/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sohn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/safety21-22.xlsx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5515738"/>
                  </a:ext>
                </a:extLst>
              </a:tr>
              <a:tr h="3365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Restraints and seclusions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www.education.nh.gov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/sites/g/files/ehbemt326/files/inline-documents/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sohn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/safety21-22.xlsx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8440182"/>
                  </a:ext>
                </a:extLst>
              </a:tr>
              <a:tr h="3834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Reported incidents of bullying (per 100 students)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www.education.nh.gov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/sites/g/files/ehbemt326/files/inline-documents/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sohn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/safety21-22.xlsx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4305446"/>
                  </a:ext>
                </a:extLst>
              </a:tr>
              <a:tr h="3834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Incidents </a:t>
                      </a:r>
                      <a:r>
                        <a:rPr lang="en-US" sz="1100" b="1" i="0" u="none" strike="noStrike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of violence (</a:t>
                      </a:r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per 100 students)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dashboard.nh.gov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/t/DOE/views/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iReport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/FrontPage?: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iid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=1&amp;:tabs=no&amp;: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isGuestRedirectFromVizportal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=y&amp;:embed=y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2924032"/>
                  </a:ext>
                </a:extLst>
              </a:tr>
              <a:tr h="3325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Students receiving in-school suspensions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dashboard.nh.gov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/t/DOE/views/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iReport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/FrontPage?: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iid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=1&amp;:tabs=no&amp;: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isGuestRedirectFromVizportal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=y&amp;:embed=y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987532"/>
                  </a:ext>
                </a:extLst>
              </a:tr>
              <a:tr h="3834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Students receiving out-of-school suspensions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https://dashboard.nh.gov/t/DOE/views/iReport/FrontPage?:iid=1&amp;:tabs=no&amp;:isGuestRedirectFromVizportal=y&amp;:embed=y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919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8077609"/>
      </p:ext>
    </p:extLst>
  </p:cSld>
  <p:clrMapOvr>
    <a:masterClrMapping/>
  </p:clrMapOvr>
</p:sld>
</file>

<file path=ppt/theme/theme1.xml><?xml version="1.0" encoding="utf-8"?>
<a:theme xmlns:a="http://schemas.openxmlformats.org/drawingml/2006/main" name="BHII Main Colors 2020-10-15">
  <a:themeElements>
    <a:clrScheme name="Custom 2">
      <a:dk1>
        <a:srgbClr val="334042"/>
      </a:dk1>
      <a:lt1>
        <a:srgbClr val="FFFDF8"/>
      </a:lt1>
      <a:dk2>
        <a:srgbClr val="449698"/>
      </a:dk2>
      <a:lt2>
        <a:srgbClr val="D9D6CB"/>
      </a:lt2>
      <a:accent1>
        <a:srgbClr val="F9A532"/>
      </a:accent1>
      <a:accent2>
        <a:srgbClr val="EF5925"/>
      </a:accent2>
      <a:accent3>
        <a:srgbClr val="A5B171"/>
      </a:accent3>
      <a:accent4>
        <a:srgbClr val="D9D6CB"/>
      </a:accent4>
      <a:accent5>
        <a:srgbClr val="334042"/>
      </a:accent5>
      <a:accent6>
        <a:srgbClr val="82276A"/>
      </a:accent6>
      <a:hlink>
        <a:srgbClr val="449698"/>
      </a:hlink>
      <a:folHlink>
        <a:srgbClr val="D9D6CB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HII Main Colors 2020-10-15" id="{D36CBE14-F812-3B42-B5F5-C56019D74D64}" vid="{B72F4705-8311-2B45-8111-FCA104C2A4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9A278404F49D49860D1D0D3B9C0293" ma:contentTypeVersion="17" ma:contentTypeDescription="Create a new document." ma:contentTypeScope="" ma:versionID="b9a8ad9c3b462fecdc840f985f64cc25">
  <xsd:schema xmlns:xsd="http://www.w3.org/2001/XMLSchema" xmlns:xs="http://www.w3.org/2001/XMLSchema" xmlns:p="http://schemas.microsoft.com/office/2006/metadata/properties" xmlns:ns2="b5bfd73e-3d78-43ba-b143-3bc49305cffd" xmlns:ns3="d3466cae-0ffd-4d8f-97ac-c3b8cd6d4441" targetNamespace="http://schemas.microsoft.com/office/2006/metadata/properties" ma:root="true" ma:fieldsID="a6adafec26442f5a4b104f61a882bd37" ns2:_="" ns3:_="">
    <xsd:import namespace="b5bfd73e-3d78-43ba-b143-3bc49305cffd"/>
    <xsd:import namespace="d3466cae-0ffd-4d8f-97ac-c3b8cd6d4441"/>
    <xsd:element name="properties">
      <xsd:complexType>
        <xsd:sequence>
          <xsd:element name="documentManagement">
            <xsd:complexType>
              <xsd:all>
                <xsd:element ref="ns2:Projects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bfd73e-3d78-43ba-b143-3bc49305cffd" elementFormDefault="qualified">
    <xsd:import namespace="http://schemas.microsoft.com/office/2006/documentManagement/types"/>
    <xsd:import namespace="http://schemas.microsoft.com/office/infopath/2007/PartnerControls"/>
    <xsd:element name="Projects" ma:index="8" nillable="true" ma:displayName="Projects" ma:format="Dropdown" ma:internalName="Project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FNH CME"/>
                    <xsd:enumeration value="CFNH Expansion"/>
                    <xsd:enumeration value="CFNH Implementation"/>
                    <xsd:enumeration value="AWARE 2.0"/>
                    <xsd:enumeration value="NEXUS"/>
                    <xsd:enumeration value="FSNH"/>
                    <xsd:enumeration value="Manchester SoC"/>
                    <xsd:enumeration value="Manchester Launch"/>
                  </xsd:restriction>
                </xsd:simple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c04022ad-ef34-4d1e-9200-18c9974f96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466cae-0ffd-4d8f-97ac-c3b8cd6d4441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dd88dd20-db83-4621-8887-96d7a54fbd7e}" ma:internalName="TaxCatchAll" ma:showField="CatchAllData" ma:web="d3466cae-0ffd-4d8f-97ac-c3b8cd6d44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cts xmlns="b5bfd73e-3d78-43ba-b143-3bc49305cffd" xsi:nil="true"/>
    <lcf76f155ced4ddcb4097134ff3c332f xmlns="b5bfd73e-3d78-43ba-b143-3bc49305cffd">
      <Terms xmlns="http://schemas.microsoft.com/office/infopath/2007/PartnerControls"/>
    </lcf76f155ced4ddcb4097134ff3c332f>
    <TaxCatchAll xmlns="d3466cae-0ffd-4d8f-97ac-c3b8cd6d4441" xsi:nil="true"/>
  </documentManagement>
</p:properties>
</file>

<file path=customXml/itemProps1.xml><?xml version="1.0" encoding="utf-8"?>
<ds:datastoreItem xmlns:ds="http://schemas.openxmlformats.org/officeDocument/2006/customXml" ds:itemID="{468F4B03-AC84-42B1-859F-ABAB60778E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bfd73e-3d78-43ba-b143-3bc49305cffd"/>
    <ds:schemaRef ds:uri="d3466cae-0ffd-4d8f-97ac-c3b8cd6d44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B838AEB-1DEE-46DE-A309-4FB6ED582B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376B0F-AF72-4360-BBC8-394D5EDD5408}">
  <ds:schemaRefs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purl.org/dc/dcmitype/"/>
    <ds:schemaRef ds:uri="http://purl.org/dc/elements/1.1/"/>
    <ds:schemaRef ds:uri="http://schemas.microsoft.com/office/2006/documentManagement/types"/>
    <ds:schemaRef ds:uri="d3466cae-0ffd-4d8f-97ac-c3b8cd6d4441"/>
    <ds:schemaRef ds:uri="http://schemas.microsoft.com/office/infopath/2007/PartnerControls"/>
    <ds:schemaRef ds:uri="b5bfd73e-3d78-43ba-b143-3bc49305cff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48332</TotalTime>
  <Words>829</Words>
  <Application>Microsoft Macintosh PowerPoint</Application>
  <PresentationFormat>Widescreen</PresentationFormat>
  <Paragraphs>95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2" baseType="lpstr">
      <vt:lpstr>Arial</vt:lpstr>
      <vt:lpstr>Arial Narrow</vt:lpstr>
      <vt:lpstr>Calibri</vt:lpstr>
      <vt:lpstr>GoodHeadlinePro-CondNews</vt:lpstr>
      <vt:lpstr>GoodHeadlinePro-Medium</vt:lpstr>
      <vt:lpstr>Quattrocento Sans</vt:lpstr>
      <vt:lpstr>Roboto Condensed</vt:lpstr>
      <vt:lpstr>Roboto Condensed Light</vt:lpstr>
      <vt:lpstr>Verdana</vt:lpstr>
      <vt:lpstr>BHII Main Colors 2020-10-15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Erdmann</dc:creator>
  <cp:lastModifiedBy>Michelle Graham</cp:lastModifiedBy>
  <cp:revision>1464</cp:revision>
  <cp:lastPrinted>2021-04-26T16:06:32Z</cp:lastPrinted>
  <dcterms:created xsi:type="dcterms:W3CDTF">2017-03-22T15:31:45Z</dcterms:created>
  <dcterms:modified xsi:type="dcterms:W3CDTF">2023-02-03T20:41:26Z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0x010100339A278404F49D49860D1D0D3B9C0293</vt:lpwstr>
  </property>
  <property fmtid="{D5CDD505-2E9C-101B-9397-08002B2CF9AE}" pid="3" name="MediaServiceImageTags">
    <vt:lpwstr/>
  </property>
</Properties>
</file>